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0.xml" ContentType="application/vnd.openxmlformats-officedocument.drawingml.chart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notesSlides/notesSlide14.xml" ContentType="application/vnd.openxmlformats-officedocument.presentationml.notesSlide+xml"/>
  <Override PartName="/ppt/charts/chart13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4.xml" ContentType="application/vnd.openxmlformats-officedocument.drawingml.chart+xml"/>
  <Override PartName="/ppt/notesSlides/notesSlide17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18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83" r:id="rId5"/>
    <p:sldId id="260" r:id="rId6"/>
    <p:sldId id="261" r:id="rId7"/>
    <p:sldId id="285" r:id="rId8"/>
    <p:sldId id="263" r:id="rId9"/>
    <p:sldId id="264" r:id="rId10"/>
    <p:sldId id="286" r:id="rId11"/>
    <p:sldId id="266" r:id="rId12"/>
    <p:sldId id="284" r:id="rId13"/>
    <p:sldId id="268" r:id="rId14"/>
    <p:sldId id="28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148"/>
    <a:srgbClr val="EBEBEB"/>
    <a:srgbClr val="285C78"/>
    <a:srgbClr val="FFF385"/>
    <a:srgbClr val="DE5959"/>
    <a:srgbClr val="F5F5F5"/>
    <a:srgbClr val="2A874B"/>
    <a:srgbClr val="BADB91"/>
    <a:srgbClr val="FFD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1" d="100"/>
          <a:sy n="141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A70C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46BE-4CE3-9219-16728FD2C927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46BE-4CE3-9219-16728FD2C927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</c:v>
                </c:pt>
                <c:pt idx="1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BE-4CE3-9219-16728FD2C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1-2541-4DC9-BE59-F0C0E8CA8177}"/>
              </c:ext>
            </c:extLst>
          </c:dPt>
          <c:dPt>
            <c:idx val="1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3-2541-4DC9-BE59-F0C0E8CA8177}"/>
              </c:ext>
            </c:extLst>
          </c:dPt>
          <c:dPt>
            <c:idx val="2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5-2541-4DC9-BE59-F0C0E8CA8177}"/>
              </c:ext>
            </c:extLst>
          </c:dPt>
          <c:dPt>
            <c:idx val="3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7-2541-4DC9-BE59-F0C0E8CA8177}"/>
              </c:ext>
            </c:extLst>
          </c:dPt>
          <c:dPt>
            <c:idx val="4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9-2541-4DC9-BE59-F0C0E8CA8177}"/>
              </c:ext>
            </c:extLst>
          </c:dPt>
          <c:dPt>
            <c:idx val="5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B-2541-4DC9-BE59-F0C0E8CA8177}"/>
              </c:ext>
            </c:extLst>
          </c:dPt>
          <c:dPt>
            <c:idx val="6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D-2541-4DC9-BE59-F0C0E8CA8177}"/>
              </c:ext>
            </c:extLst>
          </c:dPt>
          <c:dPt>
            <c:idx val="7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F-2541-4DC9-BE59-F0C0E8CA8177}"/>
              </c:ext>
            </c:extLst>
          </c:dPt>
          <c:dPt>
            <c:idx val="8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11-2541-4DC9-BE59-F0C0E8CA8177}"/>
              </c:ext>
            </c:extLst>
          </c:dPt>
          <c:dPt>
            <c:idx val="9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13-2541-4DC9-BE59-F0C0E8CA8177}"/>
              </c:ext>
            </c:extLst>
          </c:dPt>
          <c:dPt>
            <c:idx val="10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15-2541-4DC9-BE59-F0C0E8CA8177}"/>
              </c:ext>
            </c:extLst>
          </c:dPt>
          <c:dPt>
            <c:idx val="11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17-2541-4DC9-BE59-F0C0E8CA817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12"/>
                <c:pt idx="0">
                  <c:v>Talent Acquisition</c:v>
                </c:pt>
                <c:pt idx="1">
                  <c:v>Employee Relations Management</c:v>
                </c:pt>
                <c:pt idx="2">
                  <c:v>Compensation and Benefits Management</c:v>
                </c:pt>
                <c:pt idx="3">
                  <c:v>Stakeholders Management</c:v>
                </c:pt>
                <c:pt idx="4">
                  <c:v>Talent Management</c:v>
                </c:pt>
                <c:pt idx="5">
                  <c:v>Risk Management and Business Continuity</c:v>
                </c:pt>
                <c:pt idx="6">
                  <c:v>Strategy Formulation, Implementation and Planning</c:v>
                </c:pt>
                <c:pt idx="7">
                  <c:v>Project Management</c:v>
                </c:pt>
                <c:pt idx="8">
                  <c:v>Budgeting and Financial Management</c:v>
                </c:pt>
                <c:pt idx="9">
                  <c:v>Policies, Systems, Processes and Procedures Implementation</c:v>
                </c:pt>
                <c:pt idx="10">
                  <c:v>Performance Management</c:v>
                </c:pt>
                <c:pt idx="11">
                  <c:v>Organizational Development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12"/>
                <c:pt idx="0">
                  <c:v>0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0.5</c:v>
                </c:pt>
                <c:pt idx="5">
                  <c:v>0.75</c:v>
                </c:pt>
                <c:pt idx="6">
                  <c:v>0.75</c:v>
                </c:pt>
                <c:pt idx="7">
                  <c:v>0.75</c:v>
                </c:pt>
                <c:pt idx="8">
                  <c:v>0.75</c:v>
                </c:pt>
                <c:pt idx="9">
                  <c:v>0.75</c:v>
                </c:pt>
                <c:pt idx="10">
                  <c:v>0.75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541-4DC9-BE59-F0C0E8CA817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75"/>
          <c:min val="0"/>
        </c:scaling>
        <c:delete val="1"/>
        <c:axPos val="b"/>
        <c:majorGridlines>
          <c:spPr>
            <a:ln w="6350" cap="flat">
              <a:solidFill>
                <a:srgbClr val="DADADA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10160" cap="flat">
      <a:solidFill>
        <a:srgbClr val="285C78"/>
      </a:solidFill>
    </a:ln>
    <a:effectLst/>
  </c:spPr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rgbClr val="E1E9F5"/>
            </a:solidFill>
            <a:ln w="25400" cap="flat">
              <a:solidFill>
                <a:srgbClr val="E1E9F5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12"/>
                <c:pt idx="0">
                  <c:v>Risk Management and Business Continuity</c:v>
                </c:pt>
                <c:pt idx="1">
                  <c:v>Strategy Formulation, Implementation and Planning</c:v>
                </c:pt>
                <c:pt idx="2">
                  <c:v>Talent Acquisition</c:v>
                </c:pt>
                <c:pt idx="3">
                  <c:v>Project Management</c:v>
                </c:pt>
                <c:pt idx="4">
                  <c:v>Budgeting and Financial Management</c:v>
                </c:pt>
                <c:pt idx="5">
                  <c:v>Organizational Development</c:v>
                </c:pt>
                <c:pt idx="6">
                  <c:v>Employee Relations Management</c:v>
                </c:pt>
                <c:pt idx="7">
                  <c:v>Talent Management</c:v>
                </c:pt>
                <c:pt idx="8">
                  <c:v>Policies, Systems, Processes and Procedures Implementation</c:v>
                </c:pt>
                <c:pt idx="9">
                  <c:v>Compensation and Benefits Management</c:v>
                </c:pt>
                <c:pt idx="10">
                  <c:v>Performance Management</c:v>
                </c:pt>
                <c:pt idx="11">
                  <c:v>Stakeholders Management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92-42EB-8E95-24E07E11B3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A4E6B"/>
            </a:solidFill>
            <a:ln w="25400" cap="flat">
              <a:solidFill>
                <a:srgbClr val="2A4E6B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12"/>
                <c:pt idx="0">
                  <c:v>Risk Management and Business Continuity</c:v>
                </c:pt>
                <c:pt idx="1">
                  <c:v>Strategy Formulation, Implementation and Planning</c:v>
                </c:pt>
                <c:pt idx="2">
                  <c:v>Talent Acquisition</c:v>
                </c:pt>
                <c:pt idx="3">
                  <c:v>Project Management</c:v>
                </c:pt>
                <c:pt idx="4">
                  <c:v>Budgeting and Financial Management</c:v>
                </c:pt>
                <c:pt idx="5">
                  <c:v>Organizational Development</c:v>
                </c:pt>
                <c:pt idx="6">
                  <c:v>Employee Relations Management</c:v>
                </c:pt>
                <c:pt idx="7">
                  <c:v>Talent Management</c:v>
                </c:pt>
                <c:pt idx="8">
                  <c:v>Policies, Systems, Processes and Procedures Implementation</c:v>
                </c:pt>
                <c:pt idx="9">
                  <c:v>Compensation and Benefits Management</c:v>
                </c:pt>
                <c:pt idx="10">
                  <c:v>Performance Management</c:v>
                </c:pt>
                <c:pt idx="11">
                  <c:v>Stakeholders Management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12"/>
                <c:pt idx="0">
                  <c:v>0.75</c:v>
                </c:pt>
                <c:pt idx="1">
                  <c:v>0.75</c:v>
                </c:pt>
                <c:pt idx="2">
                  <c:v>0</c:v>
                </c:pt>
                <c:pt idx="3">
                  <c:v>0.75</c:v>
                </c:pt>
                <c:pt idx="4">
                  <c:v>0.75</c:v>
                </c:pt>
                <c:pt idx="5">
                  <c:v>1</c:v>
                </c:pt>
                <c:pt idx="6">
                  <c:v>0.25</c:v>
                </c:pt>
                <c:pt idx="7">
                  <c:v>0.5</c:v>
                </c:pt>
                <c:pt idx="8">
                  <c:v>0.75</c:v>
                </c:pt>
                <c:pt idx="9">
                  <c:v>0.25</c:v>
                </c:pt>
                <c:pt idx="10">
                  <c:v>0.75</c:v>
                </c:pt>
                <c:pt idx="1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92-42EB-8E95-24E07E11B3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rad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50" b="0" i="0" u="none" strike="noStrike">
                <a:solidFill>
                  <a:srgbClr val="1B384D"/>
                </a:solidFill>
                <a:latin typeface="Poppins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%" sourceLinked="0"/>
        <c:majorTickMark val="out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/>
          <a:lstStyle/>
          <a:p>
            <a:pPr>
              <a:defRPr sz="1000" b="1" i="0" u="none" strike="noStrike">
                <a:solidFill>
                  <a:srgbClr val="00B05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1-C0F3-4103-AF34-4DFED93D69E0}"/>
              </c:ext>
            </c:extLst>
          </c:dPt>
          <c:dPt>
            <c:idx val="1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3-C0F3-4103-AF34-4DFED93D69E0}"/>
              </c:ext>
            </c:extLst>
          </c:dPt>
          <c:dPt>
            <c:idx val="2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5-C0F3-4103-AF34-4DFED93D69E0}"/>
              </c:ext>
            </c:extLst>
          </c:dPt>
          <c:dPt>
            <c:idx val="3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7-C0F3-4103-AF34-4DFED93D69E0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C0F3-4103-AF34-4DFED93D69E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4"/>
                <c:pt idx="0">
                  <c:v>Behavioral for Business</c:v>
                </c:pt>
                <c:pt idx="1">
                  <c:v>Behavioral for Business2</c:v>
                </c:pt>
                <c:pt idx="2">
                  <c:v>Behavioral for Business4</c:v>
                </c:pt>
                <c:pt idx="3">
                  <c:v>Behavioral for Business3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4"/>
                <c:pt idx="0">
                  <c:v>0.03</c:v>
                </c:pt>
                <c:pt idx="1">
                  <c:v>0.3</c:v>
                </c:pt>
                <c:pt idx="2">
                  <c:v>0.63</c:v>
                </c:pt>
                <c:pt idx="3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F3-4103-AF34-4DFED93D69E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75"/>
          <c:min val="0"/>
        </c:scaling>
        <c:delete val="1"/>
        <c:axPos val="b"/>
        <c:majorGridlines>
          <c:spPr>
            <a:ln w="6350" cap="flat">
              <a:solidFill>
                <a:srgbClr val="DADADA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10160" cap="flat">
      <a:solidFill>
        <a:srgbClr val="285C78"/>
      </a:solidFill>
    </a:ln>
    <a:effectLst/>
  </c:spPr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rgbClr val="E1E9F5"/>
            </a:solidFill>
            <a:ln w="25400" cap="flat">
              <a:solidFill>
                <a:srgbClr val="E1E9F5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4"/>
                <c:pt idx="0">
                  <c:v>Behavioral for Business</c:v>
                </c:pt>
                <c:pt idx="1">
                  <c:v>Behavioral for Business2</c:v>
                </c:pt>
                <c:pt idx="2">
                  <c:v>Behavioral for Business3</c:v>
                </c:pt>
                <c:pt idx="3">
                  <c:v>Behavioral for Business4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D1-47A2-BB3A-5F31AA3C91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A4E6B"/>
            </a:solidFill>
            <a:ln w="25400" cap="flat">
              <a:solidFill>
                <a:srgbClr val="2A4E6B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4"/>
                <c:pt idx="0">
                  <c:v>Behavioral for Business</c:v>
                </c:pt>
                <c:pt idx="1">
                  <c:v>Behavioral for Business2</c:v>
                </c:pt>
                <c:pt idx="2">
                  <c:v>Behavioral for Business3</c:v>
                </c:pt>
                <c:pt idx="3">
                  <c:v>Behavioral for Business4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4"/>
                <c:pt idx="0">
                  <c:v>0.03</c:v>
                </c:pt>
                <c:pt idx="1">
                  <c:v>0.3</c:v>
                </c:pt>
                <c:pt idx="2">
                  <c:v>0.83</c:v>
                </c:pt>
                <c:pt idx="3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D1-47A2-BB3A-5F31AA3C9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rad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50" b="0" i="0" u="none" strike="noStrike">
                <a:solidFill>
                  <a:srgbClr val="1B384D"/>
                </a:solidFill>
                <a:latin typeface="Poppins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%" sourceLinked="0"/>
        <c:majorTickMark val="out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/>
          <a:lstStyle/>
          <a:p>
            <a:pPr>
              <a:defRPr sz="1000" b="1" i="0" u="none" strike="noStrike">
                <a:solidFill>
                  <a:srgbClr val="00B05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1-8000-41F0-A029-A4C4DDC7BBE1}"/>
              </c:ext>
            </c:extLst>
          </c:dPt>
          <c:dPt>
            <c:idx val="1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3-8000-41F0-A029-A4C4DDC7BBE1}"/>
              </c:ext>
            </c:extLst>
          </c:dPt>
          <c:dPt>
            <c:idx val="2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5-8000-41F0-A029-A4C4DDC7BBE1}"/>
              </c:ext>
            </c:extLst>
          </c:dPt>
          <c:dPt>
            <c:idx val="3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7-8000-41F0-A029-A4C4DDC7BBE1}"/>
              </c:ext>
            </c:extLst>
          </c:dPt>
          <c:dPt>
            <c:idx val="4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9-8000-41F0-A029-A4C4DDC7BBE1}"/>
              </c:ext>
            </c:extLst>
          </c:dPt>
          <c:dPt>
            <c:idx val="5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B-8000-41F0-A029-A4C4DDC7BBE1}"/>
              </c:ext>
            </c:extLst>
          </c:dPt>
          <c:dPt>
            <c:idx val="6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D-8000-41F0-A029-A4C4DDC7BBE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7"/>
                <c:pt idx="0">
                  <c:v>Learning Approach</c:v>
                </c:pt>
                <c:pt idx="1">
                  <c:v>Adjustment</c:v>
                </c:pt>
                <c:pt idx="2">
                  <c:v>Prudence</c:v>
                </c:pt>
                <c:pt idx="3">
                  <c:v>Inquisitive</c:v>
                </c:pt>
                <c:pt idx="4">
                  <c:v>Interpersonal Sensitivity</c:v>
                </c:pt>
                <c:pt idx="5">
                  <c:v>Ambition</c:v>
                </c:pt>
                <c:pt idx="6">
                  <c:v>Sociability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7"/>
                <c:pt idx="0">
                  <c:v>0.99</c:v>
                </c:pt>
                <c:pt idx="1">
                  <c:v>0.97</c:v>
                </c:pt>
                <c:pt idx="2">
                  <c:v>0.95</c:v>
                </c:pt>
                <c:pt idx="3">
                  <c:v>0.95</c:v>
                </c:pt>
                <c:pt idx="4">
                  <c:v>0.93</c:v>
                </c:pt>
                <c:pt idx="5">
                  <c:v>0.92</c:v>
                </c:pt>
                <c:pt idx="6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000-41F0-A029-A4C4DDC7BB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2"/>
          <c:min val="0"/>
        </c:scaling>
        <c:delete val="1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6350" cap="flat">
      <a:solidFill>
        <a:srgbClr val="285C78"/>
      </a:solidFill>
    </a:ln>
    <a:effectLst/>
  </c:spPr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Managerial Potential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7EA-4805-97EF-6B5CE0B642A8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7EA-4805-97EF-6B5CE0B642A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EA-4805-97EF-6B5CE0B642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Stress Tolerance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827-41FE-9E21-66085AA8469F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827-41FE-9E21-66085AA8469F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27-41FE-9E21-66085AA8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Service Orientation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52FB-4B93-B850-BB7CBF9B1CAD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52FB-4B93-B850-BB7CBF9B1CAD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FB-4B93-B850-BB7CBF9B1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Clerical Potential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CC0-4B9E-B1CD-768E7693BB6C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CC0-4B9E-B1CD-768E7693BB6C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C0-4B9E-B1CD-768E7693BB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Potential</c:v>
                </c:pt>
              </c:strCache>
            </c:strRef>
          </c:tx>
          <c:spPr>
            <a:solidFill>
              <a:srgbClr val="153148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A70C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58C6-4173-A6D8-636C511433FF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58C6-4173-A6D8-636C511433FF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C6-4173-A6D8-636C51143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Technical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56AC-4864-AE02-4F891897974F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56AC-4864-AE02-4F891897974F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AC-4864-AE02-4F89189797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Reliability</c:v>
                </c:pt>
              </c:strCache>
            </c:strRef>
          </c:tx>
          <c:spPr>
            <a:solidFill>
              <a:srgbClr val="153148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AED1-4337-88E1-8FBE5C5690CD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AED1-4337-88E1-8FBE5C5690CD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D1-4337-88E1-8FBE5C569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Quantitative Reasoning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44D3-49AA-B40F-4CF878D78085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44D3-49AA-B40F-4CF878D78085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D3-49AA-B40F-4CF878D78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Business Reasoning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68CE-4953-9A73-3673D46E26AF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68CE-4953-9A73-3673D46E26AF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CE-4953-9A73-3673D46E2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Qualitative Reasoning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A70C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046D-4BEC-B387-BEAD6E126344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046D-4BEC-B387-BEAD6E126344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6D-4BEC-B387-BEAD6E1263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Behavioral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0869-4E88-A932-D23670726086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0869-4E88-A932-D23670726086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69-4E88-A932-D236707260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Cognitive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0FED-4064-93B8-44BDEFAB900A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0FED-4064-93B8-44BDEFAB900A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FED-4064-93B8-44BDEFAB90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Personality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5314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B64-4624-AA3A-A32893475A9B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B64-4624-AA3A-A32893475A9B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64-4624-AA3A-A32893475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Personality Score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A70C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A432-4262-BA30-3376BA9CC38B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A432-4262-BA30-3376BA9CC38B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Missed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32-4262-BA30-3376BA9CC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1A70C0"/>
              </a:solidFill>
            </c:spPr>
            <c:extLst>
              <c:ext xmlns:c16="http://schemas.microsoft.com/office/drawing/2014/chart" uri="{C3380CC4-5D6E-409C-BE32-E72D297353CC}">
                <c16:uniqueId val="{00000001-BFCF-4262-973A-B799D543BA1A}"/>
              </c:ext>
            </c:extLst>
          </c:dPt>
          <c:dPt>
            <c:idx val="1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3-BFCF-4262-973A-B799D543BA1A}"/>
              </c:ext>
            </c:extLst>
          </c:dPt>
          <c:dPt>
            <c:idx val="2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5-BFCF-4262-973A-B799D543BA1A}"/>
              </c:ext>
            </c:extLst>
          </c:dPt>
          <c:dPt>
            <c:idx val="3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7-BFCF-4262-973A-B799D543BA1A}"/>
              </c:ext>
            </c:extLst>
          </c:dPt>
          <c:dPt>
            <c:idx val="4"/>
            <c:invertIfNegative val="0"/>
            <c:bubble3D val="0"/>
            <c:spPr>
              <a:solidFill>
                <a:srgbClr val="153148"/>
              </a:solidFill>
            </c:spPr>
            <c:extLst>
              <c:ext xmlns:c16="http://schemas.microsoft.com/office/drawing/2014/chart" uri="{C3380CC4-5D6E-409C-BE32-E72D297353CC}">
                <c16:uniqueId val="{00000009-BFCF-4262-973A-B799D543BA1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Tone of Communication</c:v>
                </c:pt>
                <c:pt idx="1">
                  <c:v>Pronunciation</c:v>
                </c:pt>
                <c:pt idx="2">
                  <c:v>Message Relevance</c:v>
                </c:pt>
                <c:pt idx="3">
                  <c:v>Articulation</c:v>
                </c:pt>
                <c:pt idx="4">
                  <c:v>Posture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0.62</c:v>
                </c:pt>
                <c:pt idx="1">
                  <c:v>0.79</c:v>
                </c:pt>
                <c:pt idx="2">
                  <c:v>0.81</c:v>
                </c:pt>
                <c:pt idx="3">
                  <c:v>0.89</c:v>
                </c:pt>
                <c:pt idx="4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FCF-4262-973A-B799D543BA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2"/>
          <c:min val="0"/>
        </c:scaling>
        <c:delete val="1"/>
        <c:axPos val="b"/>
        <c:majorGridlines>
          <c:spPr>
            <a:ln w="6350" cap="flat">
              <a:solidFill>
                <a:srgbClr val="DADADA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10160" cap="flat">
      <a:solidFill>
        <a:srgbClr val="7ECFEF"/>
      </a:solidFill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153148"/>
            </a:solidFill>
            <a:effectLst>
              <a:innerShdw blurRad="38100" dist="23000" dir="5400000">
                <a:srgbClr val="000000">
                  <a:alpha val="35000"/>
                </a:srgb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1-4C8F-4278-8193-D8FBC9683F65}"/>
              </c:ext>
            </c:extLst>
          </c:dPt>
          <c:dPt>
            <c:idx val="1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3-4C8F-4278-8193-D8FBC9683F65}"/>
              </c:ext>
            </c:extLst>
          </c:dPt>
          <c:dPt>
            <c:idx val="2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5-4C8F-4278-8193-D8FBC9683F65}"/>
              </c:ext>
            </c:extLst>
          </c:dPt>
          <c:dPt>
            <c:idx val="3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7-4C8F-4278-8193-D8FBC9683F65}"/>
              </c:ext>
            </c:extLst>
          </c:dPt>
          <c:dPt>
            <c:idx val="4"/>
            <c:invertIfNegative val="0"/>
            <c:bubble3D val="0"/>
            <c:spPr>
              <a:solidFill>
                <a:srgbClr val="B9DDF2"/>
              </a:solidFill>
            </c:spPr>
            <c:extLst>
              <c:ext xmlns:c16="http://schemas.microsoft.com/office/drawing/2014/chart" uri="{C3380CC4-5D6E-409C-BE32-E72D297353CC}">
                <c16:uniqueId val="{00000009-4C8F-4278-8193-D8FBC9683F65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B384D"/>
                    </a:solidFill>
                    <a:latin typeface="Arial"/>
                  </a:defRPr>
                </a:pPr>
                <a:endParaRPr lang="en-150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5"/>
                <c:pt idx="0">
                  <c:v>Financial Acumen</c:v>
                </c:pt>
                <c:pt idx="1">
                  <c:v>Decision Making</c:v>
                </c:pt>
                <c:pt idx="2">
                  <c:v>Strategic Mindset</c:v>
                </c:pt>
                <c:pt idx="3">
                  <c:v>Business Insight</c:v>
                </c:pt>
                <c:pt idx="4">
                  <c:v>Building Effective Teams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8F-4278-8193-D8FBC9683F6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900" b="1" i="0" u="none" strike="noStrike">
                <a:solidFill>
                  <a:srgbClr val="1B384D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.75"/>
          <c:min val="0"/>
        </c:scaling>
        <c:delete val="1"/>
        <c:axPos val="b"/>
        <c:majorGridlines>
          <c:spPr>
            <a:ln w="6350" cap="flat">
              <a:solidFill>
                <a:srgbClr val="DADADA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 w="10160" cap="flat">
      <a:solidFill>
        <a:srgbClr val="285C78"/>
      </a:solidFill>
    </a:ln>
    <a:effectLst/>
  </c:sp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Benchmark</c:v>
                </c:pt>
              </c:strCache>
            </c:strRef>
          </c:tx>
          <c:spPr>
            <a:solidFill>
              <a:srgbClr val="E1E9F5"/>
            </a:solidFill>
            <a:ln w="25400" cap="flat">
              <a:solidFill>
                <a:srgbClr val="E1E9F5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5"/>
                <c:pt idx="0">
                  <c:v>Financial Acumen</c:v>
                </c:pt>
                <c:pt idx="1">
                  <c:v>Decision Making</c:v>
                </c:pt>
                <c:pt idx="2">
                  <c:v>Strategic Mindset</c:v>
                </c:pt>
                <c:pt idx="3">
                  <c:v>Business Insight</c:v>
                </c:pt>
                <c:pt idx="4">
                  <c:v>Building Effective Teams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72-481A-ADF9-650DF33A34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A4E6B"/>
            </a:solidFill>
            <a:ln w="25400" cap="flat">
              <a:solidFill>
                <a:srgbClr val="2A4E6B"/>
              </a:solidFill>
              <a:prstDash val="solid"/>
              <a:round/>
            </a:ln>
            <a:effectLst/>
          </c:spPr>
          <c:cat>
            <c:strRef>
              <c:f>Sheet1!$A$2:$A$3</c:f>
              <c:strCache>
                <c:ptCount val="5"/>
                <c:pt idx="0">
                  <c:v>Financial Acumen</c:v>
                </c:pt>
                <c:pt idx="1">
                  <c:v>Decision Making</c:v>
                </c:pt>
                <c:pt idx="2">
                  <c:v>Strategic Mindset</c:v>
                </c:pt>
                <c:pt idx="3">
                  <c:v>Business Insight</c:v>
                </c:pt>
                <c:pt idx="4">
                  <c:v>Building Effective Teams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72-481A-ADF9-650DF33A34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rad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50" b="0" i="0" u="none" strike="noStrike">
                <a:solidFill>
                  <a:srgbClr val="1B384D"/>
                </a:solidFill>
                <a:latin typeface="Poppins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%" sourceLinked="0"/>
        <c:majorTickMark val="out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/>
          <a:lstStyle/>
          <a:p>
            <a:pPr>
              <a:defRPr sz="1000" b="1" i="0" u="none" strike="noStrike">
                <a:solidFill>
                  <a:srgbClr val="00B05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81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B778A-5FCA-7CD8-9A72-DD04A9CB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57BE5-4DE2-1D5B-7169-878E31DF5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3594B-2378-E9D7-3BFB-A87CB35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CE220-565F-27C8-2297-9D6F63F7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1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C3CF7-5191-1DF6-6E05-8249E1168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E83B4-6704-468B-234A-A01D914F1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09328-F137-A3DE-A65C-8A75CF15C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6CD1A-06E2-1B14-0D59-323A9EF02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8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EA32-5D2D-23BB-7846-AFF173B4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86856-CAA7-4916-CBC5-219D3B7C9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673C5F-78B2-A62E-2D52-7F2E36114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E648D-C5BE-83B7-86BB-13AAEB6B6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3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E43A-09C4-EBB7-0019-F803C953C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A2C39-7787-FECC-E939-163D5EB6F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85320-200D-AB06-C331-558740307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CC80B-5565-3E6C-4EFE-F7ACFA042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79657-95B4-9FEC-2B42-F734E31B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B96AA-6478-19BD-D2AC-1D736571E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DC622-D230-57B1-129D-5063592E5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0E46-083A-B06B-A26E-78288782B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3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hart" Target="../charts/char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hart" Target="../charts/char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19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Relationship Id="rId9" Type="http://schemas.openxmlformats.org/officeDocument/2006/relationships/chart" Target="../charts/char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10" Type="http://schemas.openxmlformats.org/officeDocument/2006/relationships/image" Target="../media/image5.png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hart" Target="../charts/char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touching a screen with icons&#10;&#10;AI-generated content may be incorrect.">
            <a:extLst>
              <a:ext uri="{FF2B5EF4-FFF2-40B4-BE49-F238E27FC236}">
                <a16:creationId xmlns:a16="http://schemas.microsoft.com/office/drawing/2014/main" id="{5423DB9C-DBD0-3F16-536F-50DB2497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83464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F4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Competency Assessment Report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338328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F4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Name: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325880" y="338328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57200" y="393192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F4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Position: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468880" y="3931920"/>
            <a:ext cx="9144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b="1" dirty="0">
              <a:solidFill>
                <a:srgbClr val="0070C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57200" y="4572000"/>
            <a:ext cx="9144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D96D6-98D5-22DE-35A0-E9491405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3E995-E0EB-F145-40B4-EEF93CFB0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E4FCBEF-607F-8628-9D15-79BD4E5F94B0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10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AFFF5E8-BDF8-2323-FFAB-45FB180DE2F2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F17B56F2-D3CD-6359-2331-DE24B7CDA16B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7" name="Chart 0">
            <a:extLst>
              <a:ext uri="{FF2B5EF4-FFF2-40B4-BE49-F238E27FC236}">
                <a16:creationId xmlns:a16="http://schemas.microsoft.com/office/drawing/2014/main" id="{DC0C7400-1A84-7F0C-0BAC-F091A1A4FF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392694"/>
              </p:ext>
            </p:extLst>
          </p:nvPr>
        </p:nvGraphicFramePr>
        <p:xfrm>
          <a:off x="1828800" y="-530352"/>
          <a:ext cx="566928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EF6C85F-F65E-6E66-ECCD-981D7DE2CD2C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E86EAF-77BA-FADD-DC67-3DFE702B1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AF4D58-9B79-AD71-F25F-C740FE2DB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80328A-6C5A-08DD-FFB9-F0B103B4A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CDF6BD-30FD-AACD-78B6-AB7F7E599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AB00F-CCEB-36DD-4C62-6629257379A4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826C55-FE16-FDFD-57C4-286262710C9B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20A701-49A6-7565-B1FC-E98B2853C926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A4997E-6148-F440-A1F1-A2FD49028C81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D66284-FC7E-E9EC-4786-C47AD9B02233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E7E0EE-C848-10C1-92B2-A7D6C83B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BC7DD9-D441-FB0E-1EEB-3C96B5241FC3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04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CAD44-0B85-6D23-8D59-48502CAA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11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F5CB4331-3637-3FF1-06B3-E1DF369929D3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29" name="Table 0">
            <a:extLst>
              <a:ext uri="{FF2B5EF4-FFF2-40B4-BE49-F238E27FC236}">
                <a16:creationId xmlns:a16="http://schemas.microsoft.com/office/drawing/2014/main" id="{A2D15409-12B1-BBF4-D3AE-EBDC25C68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449056"/>
              </p:ext>
            </p:extLst>
          </p:nvPr>
        </p:nvGraphicFramePr>
        <p:xfrm>
          <a:off x="505755" y="1216152"/>
          <a:ext cx="8136000" cy="3528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7155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6677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09799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47175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8082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63FAD6A-E2B2-EC99-2A54-898473EF3E66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1A4AF5-D76E-6870-D13B-BDB399AA6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E84938-8744-6381-4865-380D24C2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03DFC9-674D-5328-8EAD-A23DE5F7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93F7F4-2F0C-E0FC-87D6-D2A91AB7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F498E3-ED5E-9FE1-A567-CEFA10246878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A32A9F-9FCC-F523-8585-3B53A22BD5C3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E4DD6-97E5-E64C-7D63-4BF97504E640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1451F3-12C7-963C-A9FF-0CCF6A8E0B33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5D1784-B3B5-9822-4870-149E630E5E11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D5819C-D97B-ABA8-44BF-AC2E6128D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2033F9-A6B6-774D-4CB9-8D109421D027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AE2D-E340-E3DB-AEBF-81AA15C5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411E51-4A9A-6A56-589B-40EB1C43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C8497B1-CF24-9115-62C1-1610D76F0F69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12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C7A5879-5971-B844-1318-86D1EDD17FC9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D49391FA-2DDB-6CBA-792A-0C952A6E6BCF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29" name="Table 0">
            <a:extLst>
              <a:ext uri="{FF2B5EF4-FFF2-40B4-BE49-F238E27FC236}">
                <a16:creationId xmlns:a16="http://schemas.microsoft.com/office/drawing/2014/main" id="{D112967E-D3D1-0D80-6816-E42BFBF05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95474"/>
              </p:ext>
            </p:extLst>
          </p:nvPr>
        </p:nvGraphicFramePr>
        <p:xfrm>
          <a:off x="505753" y="1216152"/>
          <a:ext cx="8136000" cy="3528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0082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6688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838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9911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528490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993A156-6FFB-3FE1-E1E2-6A813A69ED25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170FA5-2A6E-153A-561B-4C05FD1B8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6AF09E-A005-2C74-A8C8-BDEBD8027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88E9D7-E473-6903-F7D2-D0E408FE3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95C5C6-8F4E-E6E1-EC95-3CB016BA9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F7BCBF-420E-819F-EEDA-293FD9976FFE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957E17-A703-C9DD-3044-A9E69E95BC4D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9BC2EC-C15C-FDAB-1BB3-E3D83A549235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6CC540-97A1-FAB2-4D16-A9BF2D29062C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8ED175-E1B3-8868-629C-F1C3C15B26BF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B201892-BF82-6D02-FBC7-26221AD0B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F81109-775D-7EE9-9619-EBBF7FE9BD8A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22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CF5729-1B19-F43C-5AF1-53E760D4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13</a:t>
            </a:r>
            <a:endParaRPr lang="en-US" sz="800" dirty="0"/>
          </a:p>
        </p:txBody>
      </p:sp>
      <p:graphicFrame>
        <p:nvGraphicFramePr>
          <p:cNvPr id="14" name="Chart 0"/>
          <p:cNvGraphicFramePr/>
          <p:nvPr>
            <p:extLst>
              <p:ext uri="{D42A27DB-BD31-4B8C-83A1-F6EECF244321}">
                <p14:modId xmlns:p14="http://schemas.microsoft.com/office/powerpoint/2010/main" val="933554752"/>
              </p:ext>
            </p:extLst>
          </p:nvPr>
        </p:nvGraphicFramePr>
        <p:xfrm>
          <a:off x="640080" y="1600200"/>
          <a:ext cx="8001000" cy="32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11"/>
          <p:cNvSpPr/>
          <p:nvPr/>
        </p:nvSpPr>
        <p:spPr>
          <a:xfrm>
            <a:off x="640080" y="134874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Behavioral Competencies Scores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417CFDBA-0023-5BE2-04FA-57BCBE3FA0F3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5AA68B-6180-EF5F-415A-62441B15272B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537838-907A-66BE-A13C-71C9FE233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932529-2422-A584-A586-BD811E8E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7CDED8-CE54-A0D8-68A9-C64B2894D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7E5AD1-DC6F-BFE2-52CC-A23107C9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F753EC-8B3D-18AF-DA7B-3B5604181142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DB106A-3906-9680-E261-BC863857248E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6A9F1C-A2D0-91BA-E7FF-ED1BA0F0C6A2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D729B-64EE-794B-326E-90C704252597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79E950-C212-0FAE-29F1-F7D6570CE597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C37F3E5-3FAF-3738-76D7-0C47B05B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DC1FD4-47D5-8879-1B0E-09E12BDBDA49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8EAB7-657A-D74D-6E0F-6105B66BB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C9391A-4735-5C0F-31BF-D8645191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2CB5724-3465-60A3-3691-7589ABAE4322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14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CA59803-1AC8-5942-A328-8A0D361F7D94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50AFEC20-1FF1-66A6-1A56-5A87443E681F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5" name="Chart 0">
            <a:extLst>
              <a:ext uri="{FF2B5EF4-FFF2-40B4-BE49-F238E27FC236}">
                <a16:creationId xmlns:a16="http://schemas.microsoft.com/office/drawing/2014/main" id="{AEEB8638-01A6-F63A-9C13-5D915156A3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340110"/>
              </p:ext>
            </p:extLst>
          </p:nvPr>
        </p:nvGraphicFramePr>
        <p:xfrm>
          <a:off x="1828800" y="-530352"/>
          <a:ext cx="566928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7B0D246-60DE-63F9-F192-731D7CF0E163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D44980-2FBF-2F3F-8015-F438ED13A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8B0754-26A3-2F96-0CBE-471756D5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04715-1063-0B16-7E75-79CA04BA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177E08-DEB0-A4BE-E143-9CA35BEE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6555A-1959-17D9-6C62-EE0B3671F4A8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2FC828-1C95-EA1F-B14A-16F127ACEACA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D3F404-B751-3C1A-D6D5-B143B9212310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FE850-96B8-8AD9-044E-F0461814DF43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FB8AC2-7F7F-3DFC-D4FA-5C4CDF445C32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B43F853-BB84-7F7D-CE4A-EB90B49C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73290-B9F5-B4DC-E0AC-5C56D2572E09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09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F00BD5-7F59-02A7-2146-680B0C84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15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CFE1443F-DB52-CE13-C350-A1A76C4DA1F8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34" name="Table 0">
            <a:extLst>
              <a:ext uri="{FF2B5EF4-FFF2-40B4-BE49-F238E27FC236}">
                <a16:creationId xmlns:a16="http://schemas.microsoft.com/office/drawing/2014/main" id="{748E80C6-9C91-994D-3F49-7DCFBBAFC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903227"/>
              </p:ext>
            </p:extLst>
          </p:nvPr>
        </p:nvGraphicFramePr>
        <p:xfrm>
          <a:off x="505756" y="1216152"/>
          <a:ext cx="8136000" cy="2520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9342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90813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85843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46D3679-0034-4872-C95E-FCED4B39F324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43D0B3-E78D-1930-EEC4-78703F60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524A9A-4BDE-4875-A420-298724F9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71E7FA-3B05-C772-7FC5-A81F00DC8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146883-3BBA-6C40-4957-3A567D39F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7A32B-214B-E8B5-BED7-53220BE2E58E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ABC7D8-86EF-7722-9596-585931C09BE4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E33FE2-F51E-A018-48C2-0FF5E6EDAE85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512611-F847-4D3D-A559-00F284E23F43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5D43B9-FE51-F085-437B-491AEA263991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D575E2-5A0B-F44E-3349-A33F78DC0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43CAFB-09C8-028C-F04E-475BCEC9498F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FC3ADE-49CA-3485-CC01-08366B39A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16</a:t>
            </a:r>
            <a:endParaRPr lang="en-US" sz="800" dirty="0"/>
          </a:p>
        </p:txBody>
      </p:sp>
      <p:graphicFrame>
        <p:nvGraphicFramePr>
          <p:cNvPr id="4" name="Chart 0"/>
          <p:cNvGraphicFramePr/>
          <p:nvPr>
            <p:extLst>
              <p:ext uri="{D42A27DB-BD31-4B8C-83A1-F6EECF244321}">
                <p14:modId xmlns:p14="http://schemas.microsoft.com/office/powerpoint/2010/main" val="3154113373"/>
              </p:ext>
            </p:extLst>
          </p:nvPr>
        </p:nvGraphicFramePr>
        <p:xfrm>
          <a:off x="640080" y="1600200"/>
          <a:ext cx="8001000" cy="32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1"/>
          <p:cNvSpPr/>
          <p:nvPr/>
        </p:nvSpPr>
        <p:spPr>
          <a:xfrm>
            <a:off x="640080" y="137160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HPI - Personality Scale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E0EE4AE3-FF24-B780-6217-A640BB9F3686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386814-C9AA-809D-5C42-131C3FDA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17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649224" y="1737360"/>
            <a:ext cx="786384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HPI - Professional Scale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9224" y="2002536"/>
            <a:ext cx="7863840" cy="1828800"/>
          </a:xfrm>
          <a:prstGeom prst="rect">
            <a:avLst/>
          </a:prstGeom>
          <a:solidFill>
            <a:srgbClr val="FFFFFF"/>
          </a:solidFill>
          <a:ln w="6350">
            <a:solidFill>
              <a:srgbClr val="285C78"/>
            </a:solidFill>
            <a:prstDash val="solid"/>
          </a:ln>
        </p:spPr>
        <p:txBody>
          <a:bodyPr/>
          <a:lstStyle/>
          <a:p>
            <a:endParaRPr lang="en-150"/>
          </a:p>
        </p:txBody>
      </p:sp>
      <p:graphicFrame>
        <p:nvGraphicFramePr>
          <p:cNvPr id="6" name="Chart 0"/>
          <p:cNvGraphicFramePr/>
          <p:nvPr>
            <p:extLst>
              <p:ext uri="{D42A27DB-BD31-4B8C-83A1-F6EECF244321}">
                <p14:modId xmlns:p14="http://schemas.microsoft.com/office/powerpoint/2010/main" val="2105365052"/>
              </p:ext>
            </p:extLst>
          </p:nvPr>
        </p:nvGraphicFramePr>
        <p:xfrm>
          <a:off x="1188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 3"/>
          <p:cNvSpPr/>
          <p:nvPr/>
        </p:nvSpPr>
        <p:spPr>
          <a:xfrm>
            <a:off x="1554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96%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188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Managerial Potential</a:t>
            </a:r>
            <a:endParaRPr lang="en-US" sz="1200" dirty="0"/>
          </a:p>
        </p:txBody>
      </p:sp>
      <p:graphicFrame>
        <p:nvGraphicFramePr>
          <p:cNvPr id="9" name="Chart 1"/>
          <p:cNvGraphicFramePr/>
          <p:nvPr>
            <p:extLst>
              <p:ext uri="{D42A27DB-BD31-4B8C-83A1-F6EECF244321}">
                <p14:modId xmlns:p14="http://schemas.microsoft.com/office/powerpoint/2010/main" val="377098718"/>
              </p:ext>
            </p:extLst>
          </p:nvPr>
        </p:nvGraphicFramePr>
        <p:xfrm>
          <a:off x="2331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 5"/>
          <p:cNvSpPr/>
          <p:nvPr/>
        </p:nvSpPr>
        <p:spPr>
          <a:xfrm>
            <a:off x="2697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98%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331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Stress Tolerance</a:t>
            </a:r>
            <a:endParaRPr lang="en-US" sz="1200" dirty="0"/>
          </a:p>
        </p:txBody>
      </p:sp>
      <p:graphicFrame>
        <p:nvGraphicFramePr>
          <p:cNvPr id="12" name="Chart 2"/>
          <p:cNvGraphicFramePr/>
          <p:nvPr>
            <p:extLst>
              <p:ext uri="{D42A27DB-BD31-4B8C-83A1-F6EECF244321}">
                <p14:modId xmlns:p14="http://schemas.microsoft.com/office/powerpoint/2010/main" val="3035817007"/>
              </p:ext>
            </p:extLst>
          </p:nvPr>
        </p:nvGraphicFramePr>
        <p:xfrm>
          <a:off x="3474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 7"/>
          <p:cNvSpPr/>
          <p:nvPr/>
        </p:nvSpPr>
        <p:spPr>
          <a:xfrm>
            <a:off x="3840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96%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3474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Service Orientation</a:t>
            </a:r>
            <a:endParaRPr lang="en-US" sz="1200" dirty="0"/>
          </a:p>
        </p:txBody>
      </p:sp>
      <p:graphicFrame>
        <p:nvGraphicFramePr>
          <p:cNvPr id="15" name="Chart 3"/>
          <p:cNvGraphicFramePr/>
          <p:nvPr>
            <p:extLst>
              <p:ext uri="{D42A27DB-BD31-4B8C-83A1-F6EECF244321}">
                <p14:modId xmlns:p14="http://schemas.microsoft.com/office/powerpoint/2010/main" val="91610084"/>
              </p:ext>
            </p:extLst>
          </p:nvPr>
        </p:nvGraphicFramePr>
        <p:xfrm>
          <a:off x="4617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ext 9"/>
          <p:cNvSpPr/>
          <p:nvPr/>
        </p:nvSpPr>
        <p:spPr>
          <a:xfrm>
            <a:off x="4983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95%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617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Clerical Potential</a:t>
            </a:r>
            <a:endParaRPr lang="en-US" sz="1200" dirty="0"/>
          </a:p>
        </p:txBody>
      </p:sp>
      <p:graphicFrame>
        <p:nvGraphicFramePr>
          <p:cNvPr id="18" name="Chart 4"/>
          <p:cNvGraphicFramePr/>
          <p:nvPr>
            <p:extLst>
              <p:ext uri="{D42A27DB-BD31-4B8C-83A1-F6EECF244321}">
                <p14:modId xmlns:p14="http://schemas.microsoft.com/office/powerpoint/2010/main" val="1843826361"/>
              </p:ext>
            </p:extLst>
          </p:nvPr>
        </p:nvGraphicFramePr>
        <p:xfrm>
          <a:off x="5760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Text 11"/>
          <p:cNvSpPr/>
          <p:nvPr/>
        </p:nvSpPr>
        <p:spPr>
          <a:xfrm>
            <a:off x="6126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64%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5760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Sales Potential</a:t>
            </a:r>
            <a:endParaRPr lang="en-US" sz="1200" dirty="0"/>
          </a:p>
        </p:txBody>
      </p:sp>
      <p:graphicFrame>
        <p:nvGraphicFramePr>
          <p:cNvPr id="21" name="Chart 5"/>
          <p:cNvGraphicFramePr/>
          <p:nvPr>
            <p:extLst>
              <p:ext uri="{D42A27DB-BD31-4B8C-83A1-F6EECF244321}">
                <p14:modId xmlns:p14="http://schemas.microsoft.com/office/powerpoint/2010/main" val="1173400942"/>
              </p:ext>
            </p:extLst>
          </p:nvPr>
        </p:nvGraphicFramePr>
        <p:xfrm>
          <a:off x="6903720" y="21488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2" name="Text 13"/>
          <p:cNvSpPr/>
          <p:nvPr/>
        </p:nvSpPr>
        <p:spPr>
          <a:xfrm>
            <a:off x="7269480" y="27089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90%</a:t>
            </a:r>
            <a:endParaRPr lang="en-US" sz="1200" dirty="0"/>
          </a:p>
        </p:txBody>
      </p:sp>
      <p:sp>
        <p:nvSpPr>
          <p:cNvPr id="23" name="Text 14"/>
          <p:cNvSpPr/>
          <p:nvPr/>
        </p:nvSpPr>
        <p:spPr>
          <a:xfrm>
            <a:off x="6903720" y="3337560"/>
            <a:ext cx="1143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Reliability</a:t>
            </a:r>
            <a:endParaRPr lang="en-US" sz="1200" dirty="0"/>
          </a:p>
        </p:txBody>
      </p:sp>
      <p:sp>
        <p:nvSpPr>
          <p:cNvPr id="24" name="Text 15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4643163D-5ADC-9B04-93FA-6D96BF13CEBD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45E77A-1926-6736-FCC8-352711AD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18</a:t>
            </a:r>
            <a:endParaRPr lang="en-US" sz="800" dirty="0"/>
          </a:p>
        </p:txBody>
      </p:sp>
      <p:sp>
        <p:nvSpPr>
          <p:cNvPr id="4" name="Shape 1"/>
          <p:cNvSpPr/>
          <p:nvPr/>
        </p:nvSpPr>
        <p:spPr>
          <a:xfrm>
            <a:off x="649224" y="2642616"/>
            <a:ext cx="7991856" cy="1828800"/>
          </a:xfrm>
          <a:prstGeom prst="rect">
            <a:avLst/>
          </a:prstGeom>
          <a:solidFill>
            <a:srgbClr val="FFFFFF"/>
          </a:solidFill>
          <a:ln w="6350">
            <a:solidFill>
              <a:srgbClr val="285C78"/>
            </a:solidFill>
            <a:prstDash val="solid"/>
          </a:ln>
        </p:spPr>
        <p:txBody>
          <a:bodyPr/>
          <a:lstStyle/>
          <a:p>
            <a:endParaRPr lang="en-150"/>
          </a:p>
        </p:txBody>
      </p:sp>
      <p:graphicFrame>
        <p:nvGraphicFramePr>
          <p:cNvPr id="5" name="Chart 0"/>
          <p:cNvGraphicFramePr/>
          <p:nvPr>
            <p:extLst>
              <p:ext uri="{D42A27DB-BD31-4B8C-83A1-F6EECF244321}">
                <p14:modId xmlns:p14="http://schemas.microsoft.com/office/powerpoint/2010/main" val="1588547848"/>
              </p:ext>
            </p:extLst>
          </p:nvPr>
        </p:nvGraphicFramePr>
        <p:xfrm>
          <a:off x="1645920" y="28346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 2"/>
          <p:cNvSpPr/>
          <p:nvPr/>
        </p:nvSpPr>
        <p:spPr>
          <a:xfrm>
            <a:off x="1965960" y="33947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100%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845820" y="402336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Quantitative Reasoning</a:t>
            </a:r>
            <a:endParaRPr lang="en-US" sz="1200" dirty="0"/>
          </a:p>
        </p:txBody>
      </p:sp>
      <p:graphicFrame>
        <p:nvGraphicFramePr>
          <p:cNvPr id="8" name="Chart 1"/>
          <p:cNvGraphicFramePr/>
          <p:nvPr>
            <p:extLst>
              <p:ext uri="{D42A27DB-BD31-4B8C-83A1-F6EECF244321}">
                <p14:modId xmlns:p14="http://schemas.microsoft.com/office/powerpoint/2010/main" val="1525691353"/>
              </p:ext>
            </p:extLst>
          </p:nvPr>
        </p:nvGraphicFramePr>
        <p:xfrm>
          <a:off x="3931920" y="28346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4"/>
          <p:cNvSpPr/>
          <p:nvPr/>
        </p:nvSpPr>
        <p:spPr>
          <a:xfrm>
            <a:off x="4297680" y="33947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83%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3131820" y="402336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Business Reasoning</a:t>
            </a:r>
            <a:endParaRPr lang="en-US" sz="1200" dirty="0"/>
          </a:p>
        </p:txBody>
      </p:sp>
      <p:graphicFrame>
        <p:nvGraphicFramePr>
          <p:cNvPr id="11" name="Chart 2"/>
          <p:cNvGraphicFramePr/>
          <p:nvPr>
            <p:extLst>
              <p:ext uri="{D42A27DB-BD31-4B8C-83A1-F6EECF244321}">
                <p14:modId xmlns:p14="http://schemas.microsoft.com/office/powerpoint/2010/main" val="1421604939"/>
              </p:ext>
            </p:extLst>
          </p:nvPr>
        </p:nvGraphicFramePr>
        <p:xfrm>
          <a:off x="6217920" y="283464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 6"/>
          <p:cNvSpPr/>
          <p:nvPr/>
        </p:nvSpPr>
        <p:spPr>
          <a:xfrm>
            <a:off x="6583680" y="339471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75%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5417820" y="402336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Qualitative Reasoning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4892040" y="228600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200" b="1" dirty="0">
                <a:solidFill>
                  <a:srgbClr val="1B384D"/>
                </a:solidFill>
              </a:rPr>
              <a:t>Contextual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1691640" y="2286000"/>
            <a:ext cx="1828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384D"/>
                </a:solidFill>
              </a:rPr>
              <a:t>Low</a:t>
            </a:r>
            <a:endParaRPr lang="en-US" sz="12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4EE7CFDB-3A6E-3CE1-60DA-FD119631BF8B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C6A779-C11D-5877-827C-A5EDEFADF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BF9596-3929-D06B-B441-1BABBFD8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186" y="1463184"/>
            <a:ext cx="2263855" cy="1172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C7E62-2A70-6DD4-1D2C-588BD483C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185" y="2815048"/>
            <a:ext cx="2263855" cy="117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1AEA3E-AC79-21A9-13C4-D46717CA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94" y="1460461"/>
            <a:ext cx="2263855" cy="117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DEA95-90B7-254E-DDD3-E48F2F8C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93" y="2812325"/>
            <a:ext cx="2263855" cy="11721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19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743C915A-CB34-2DB3-7DC3-0D83E902BD61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542C5-278B-6E70-ABBB-F4F136F98250}"/>
              </a:ext>
            </a:extLst>
          </p:cNvPr>
          <p:cNvSpPr txBox="1"/>
          <p:nvPr/>
        </p:nvSpPr>
        <p:spPr>
          <a:xfrm>
            <a:off x="4689394" y="1629268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FDD11-7AC0-B3BC-AC6A-93F21E4E8531}"/>
              </a:ext>
            </a:extLst>
          </p:cNvPr>
          <p:cNvSpPr txBox="1"/>
          <p:nvPr/>
        </p:nvSpPr>
        <p:spPr>
          <a:xfrm>
            <a:off x="2161186" y="1629268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384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Skill / High Will</a:t>
            </a:r>
          </a:p>
          <a:p>
            <a:pPr lvl="0" algn="ctr">
              <a:defRPr/>
            </a:pPr>
            <a:r>
              <a:rPr lang="en-US" sz="1200" b="1" dirty="0">
                <a:solidFill>
                  <a:srgbClr val="1B384D"/>
                </a:solidFill>
              </a:rPr>
              <a:t>Guide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6E5C5-9A3B-D778-851A-0DB8476A7F2A}"/>
              </a:ext>
            </a:extLst>
          </p:cNvPr>
          <p:cNvSpPr txBox="1"/>
          <p:nvPr/>
        </p:nvSpPr>
        <p:spPr>
          <a:xfrm>
            <a:off x="4689395" y="2955690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A0BDC-54D1-E45E-3FD6-4D140EB00B32}"/>
              </a:ext>
            </a:extLst>
          </p:cNvPr>
          <p:cNvSpPr txBox="1"/>
          <p:nvPr/>
        </p:nvSpPr>
        <p:spPr>
          <a:xfrm>
            <a:off x="2161187" y="2960988"/>
            <a:ext cx="22638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06E97-F6AC-D3EC-812F-9C88CC1AB0CD}"/>
              </a:ext>
            </a:extLst>
          </p:cNvPr>
          <p:cNvSpPr txBox="1"/>
          <p:nvPr/>
        </p:nvSpPr>
        <p:spPr>
          <a:xfrm>
            <a:off x="4689394" y="1536935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High Skill / High Will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Delegate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FA3D1F-B5BE-DC77-C573-4E3F20772A0B}"/>
              </a:ext>
            </a:extLst>
          </p:cNvPr>
          <p:cNvSpPr txBox="1"/>
          <p:nvPr/>
        </p:nvSpPr>
        <p:spPr>
          <a:xfrm>
            <a:off x="2161186" y="1536935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07A2F5-59B5-64BE-5D39-490D59A9614D}"/>
              </a:ext>
            </a:extLst>
          </p:cNvPr>
          <p:cNvSpPr txBox="1"/>
          <p:nvPr/>
        </p:nvSpPr>
        <p:spPr>
          <a:xfrm>
            <a:off x="4689395" y="2863357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High Skill / Low Will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Excite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12986-57C0-8A28-AB08-4FC76BB8BC1B}"/>
              </a:ext>
            </a:extLst>
          </p:cNvPr>
          <p:cNvSpPr txBox="1"/>
          <p:nvPr/>
        </p:nvSpPr>
        <p:spPr>
          <a:xfrm>
            <a:off x="2161187" y="2868655"/>
            <a:ext cx="22638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Low Skill / Low Will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Direct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_next/static/media/Intro2.b4340a2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</a:t>
            </a:r>
            <a:endParaRPr lang="en-US" sz="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33CE4C-7BC9-9008-7154-C5E3E1F9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  <a:ln>
            <a:solidFill>
              <a:srgbClr val="F5F5F5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6519-B769-9135-4130-005F9599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0" y="1548607"/>
            <a:ext cx="2261084" cy="5431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20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735713-91B3-CD33-DD8D-355F9593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0" y="2411850"/>
            <a:ext cx="2261084" cy="543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D1DD8A-8AF6-E74D-3203-39C1FE4B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0" y="3379743"/>
            <a:ext cx="2261084" cy="543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B2ADD2-A96C-18A4-2417-11D2F5D9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3" y="1543975"/>
            <a:ext cx="2261084" cy="543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4672D5-3A78-92CF-D33C-E4D065AB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3" y="2415239"/>
            <a:ext cx="2261084" cy="5431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5D4D4-E9A5-A867-BF8A-6D49E798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3" y="3383132"/>
            <a:ext cx="2261084" cy="543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0B2ACB-6C1E-553D-D3E3-4183DD452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969" y="1548609"/>
            <a:ext cx="2261084" cy="5431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8C649-332E-38D5-30C9-EB15D3DC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69" y="2411852"/>
            <a:ext cx="2261084" cy="5431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81AA9-7919-C1F2-7258-5B4EA80C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69" y="3379745"/>
            <a:ext cx="2261084" cy="543103"/>
          </a:xfrm>
          <a:prstGeom prst="rect">
            <a:avLst/>
          </a:prstGeom>
        </p:spPr>
      </p:pic>
      <p:sp>
        <p:nvSpPr>
          <p:cNvPr id="2" name="Text 15">
            <a:extLst>
              <a:ext uri="{FF2B5EF4-FFF2-40B4-BE49-F238E27FC236}">
                <a16:creationId xmlns:a16="http://schemas.microsoft.com/office/drawing/2014/main" id="{0873D3C7-F906-56B6-27DB-B3A9DF4EFD3F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0EFF2D-397E-CD37-DBD6-AF28DC3F307D}"/>
              </a:ext>
            </a:extLst>
          </p:cNvPr>
          <p:cNvSpPr txBox="1"/>
          <p:nvPr/>
        </p:nvSpPr>
        <p:spPr>
          <a:xfrm>
            <a:off x="993812" y="139717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4FF9C0-9D30-FAFB-79A6-77AA76146DF9}"/>
              </a:ext>
            </a:extLst>
          </p:cNvPr>
          <p:cNvSpPr txBox="1"/>
          <p:nvPr/>
        </p:nvSpPr>
        <p:spPr>
          <a:xfrm>
            <a:off x="3553855" y="139054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7AF0A7-8C03-355D-0CA6-FD13BC7A4464}"/>
              </a:ext>
            </a:extLst>
          </p:cNvPr>
          <p:cNvSpPr txBox="1"/>
          <p:nvPr/>
        </p:nvSpPr>
        <p:spPr>
          <a:xfrm>
            <a:off x="6113898" y="1396047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Outstanding Leader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8466EF-A8E6-F100-7E28-3F3C9173A143}"/>
              </a:ext>
            </a:extLst>
          </p:cNvPr>
          <p:cNvSpPr txBox="1"/>
          <p:nvPr/>
        </p:nvSpPr>
        <p:spPr>
          <a:xfrm>
            <a:off x="6115296" y="225925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9E4B5B-316D-116A-82E6-41AA455A92B7}"/>
              </a:ext>
            </a:extLst>
          </p:cNvPr>
          <p:cNvSpPr txBox="1"/>
          <p:nvPr/>
        </p:nvSpPr>
        <p:spPr>
          <a:xfrm>
            <a:off x="3566438" y="226028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E6BCCB-49F8-893E-FD59-E9040C6683F7}"/>
              </a:ext>
            </a:extLst>
          </p:cNvPr>
          <p:cNvSpPr txBox="1"/>
          <p:nvPr/>
        </p:nvSpPr>
        <p:spPr>
          <a:xfrm>
            <a:off x="992413" y="225365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55840D-4AA8-8A5F-E9A3-D6505D6FF4EA}"/>
              </a:ext>
            </a:extLst>
          </p:cNvPr>
          <p:cNvSpPr txBox="1"/>
          <p:nvPr/>
        </p:nvSpPr>
        <p:spPr>
          <a:xfrm>
            <a:off x="993811" y="32273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77EFE7-5A48-61BE-51E9-96C37101D507}"/>
              </a:ext>
            </a:extLst>
          </p:cNvPr>
          <p:cNvSpPr txBox="1"/>
          <p:nvPr/>
        </p:nvSpPr>
        <p:spPr>
          <a:xfrm>
            <a:off x="3562243" y="32328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198B31-1484-159D-762D-E51CE5BC2BF4}"/>
              </a:ext>
            </a:extLst>
          </p:cNvPr>
          <p:cNvSpPr txBox="1"/>
          <p:nvPr/>
        </p:nvSpPr>
        <p:spPr>
          <a:xfrm>
            <a:off x="6113897" y="3226192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29F8CF-2F7E-F745-6540-625A270705B9}"/>
              </a:ext>
            </a:extLst>
          </p:cNvPr>
          <p:cNvSpPr txBox="1"/>
          <p:nvPr/>
        </p:nvSpPr>
        <p:spPr>
          <a:xfrm>
            <a:off x="993812" y="139717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Long-Term Potential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B197A3-97D1-7DE8-3961-8A03AEDB91F6}"/>
              </a:ext>
            </a:extLst>
          </p:cNvPr>
          <p:cNvSpPr txBox="1"/>
          <p:nvPr/>
        </p:nvSpPr>
        <p:spPr>
          <a:xfrm>
            <a:off x="3553855" y="139054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Future Leader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E13AC5-7B44-22C1-83F8-FE3D459F5B15}"/>
              </a:ext>
            </a:extLst>
          </p:cNvPr>
          <p:cNvSpPr txBox="1"/>
          <p:nvPr/>
        </p:nvSpPr>
        <p:spPr>
          <a:xfrm>
            <a:off x="6113898" y="1396047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A63C82-3BDB-1369-0074-666432E284C8}"/>
              </a:ext>
            </a:extLst>
          </p:cNvPr>
          <p:cNvSpPr txBox="1"/>
          <p:nvPr/>
        </p:nvSpPr>
        <p:spPr>
          <a:xfrm>
            <a:off x="6115296" y="225925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Stretch Potential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C7137E-3D3B-0F44-4E72-96DA09215BC3}"/>
              </a:ext>
            </a:extLst>
          </p:cNvPr>
          <p:cNvSpPr txBox="1"/>
          <p:nvPr/>
        </p:nvSpPr>
        <p:spPr>
          <a:xfrm>
            <a:off x="3566438" y="2260281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Solid Contributor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DB3500-7109-8A0E-BF82-68C28D3987B9}"/>
              </a:ext>
            </a:extLst>
          </p:cNvPr>
          <p:cNvSpPr txBox="1"/>
          <p:nvPr/>
        </p:nvSpPr>
        <p:spPr>
          <a:xfrm>
            <a:off x="992413" y="2253658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Marginal Contributor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B82AF1-C57F-B040-089E-07A8A80CF456}"/>
              </a:ext>
            </a:extLst>
          </p:cNvPr>
          <p:cNvSpPr txBox="1"/>
          <p:nvPr/>
        </p:nvSpPr>
        <p:spPr>
          <a:xfrm>
            <a:off x="993811" y="32273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Underperformer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53B618-C55B-A6C9-6D2D-A211A5510A54}"/>
              </a:ext>
            </a:extLst>
          </p:cNvPr>
          <p:cNvSpPr txBox="1"/>
          <p:nvPr/>
        </p:nvSpPr>
        <p:spPr>
          <a:xfrm>
            <a:off x="3562243" y="3232815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Sound Contributor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CEC600-DD16-7BE0-5836-16AB834C24B7}"/>
              </a:ext>
            </a:extLst>
          </p:cNvPr>
          <p:cNvSpPr txBox="1"/>
          <p:nvPr/>
        </p:nvSpPr>
        <p:spPr>
          <a:xfrm>
            <a:off x="6113897" y="3226192"/>
            <a:ext cx="2261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1B384D"/>
                </a:solidFill>
              </a:rPr>
              <a:t>Seasoned Professional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224360-0D17-C7A6-76D2-3D3931B6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21</a:t>
            </a:r>
            <a:endParaRPr lang="en-US" sz="8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C5A610BE-6F0A-2F24-93F4-51EF77FA3144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948F13-5D56-242A-88DC-6F2265AE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22</a:t>
            </a: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274320" y="164592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22405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Based on the evaluation results, Ms. masouad will benefit from a development plan to reach the "Expert Level" of this role</a:t>
            </a:r>
            <a:endParaRPr lang="en-US" sz="1400" dirty="0"/>
          </a:p>
        </p:txBody>
      </p: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08FCFAF0-4433-9DCA-0568-1EBCAD7F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4186"/>
              </p:ext>
            </p:extLst>
          </p:nvPr>
        </p:nvGraphicFramePr>
        <p:xfrm>
          <a:off x="398441" y="2430926"/>
          <a:ext cx="8095585" cy="82010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90111">
                  <a:extLst>
                    <a:ext uri="{9D8B030D-6E8A-4147-A177-3AD203B41FA5}">
                      <a16:colId xmlns:a16="http://schemas.microsoft.com/office/drawing/2014/main" val="3456859813"/>
                    </a:ext>
                  </a:extLst>
                </a:gridCol>
                <a:gridCol w="356048">
                  <a:extLst>
                    <a:ext uri="{9D8B030D-6E8A-4147-A177-3AD203B41FA5}">
                      <a16:colId xmlns:a16="http://schemas.microsoft.com/office/drawing/2014/main" val="1026896100"/>
                    </a:ext>
                  </a:extLst>
                </a:gridCol>
                <a:gridCol w="329376">
                  <a:extLst>
                    <a:ext uri="{9D8B030D-6E8A-4147-A177-3AD203B41FA5}">
                      <a16:colId xmlns:a16="http://schemas.microsoft.com/office/drawing/2014/main" val="2532446077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2576001824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450036123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4268982001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234127881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1104198132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2662974126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3951692468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1094275046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335955564"/>
                    </a:ext>
                  </a:extLst>
                </a:gridCol>
                <a:gridCol w="392005">
                  <a:extLst>
                    <a:ext uri="{9D8B030D-6E8A-4147-A177-3AD203B41FA5}">
                      <a16:colId xmlns:a16="http://schemas.microsoft.com/office/drawing/2014/main" val="313681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TN" sz="900" dirty="0">
                          <a:solidFill>
                            <a:srgbClr val="2A4357"/>
                          </a:solidFill>
                        </a:rPr>
                        <a:t>Key Trainings</a:t>
                      </a:r>
                    </a:p>
                  </a:txBody>
                  <a:tcPr marL="67866" marR="67866" marT="33933" marB="339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M1</a:t>
                      </a:r>
                      <a:endParaRPr lang="en-TN" sz="900" dirty="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M2</a:t>
                      </a:r>
                      <a:endParaRPr lang="en-TN" sz="900" dirty="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M3</a:t>
                      </a:r>
                      <a:endParaRPr lang="en-US" sz="900" dirty="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M4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5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6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7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8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9</a:t>
                      </a:r>
                      <a:endParaRPr lang="en-US" sz="900">
                        <a:solidFill>
                          <a:srgbClr val="2A4357"/>
                        </a:solidFill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10</a:t>
                      </a:r>
                      <a:endParaRPr lang="en-TN" sz="900" b="1" u="none" strike="noStrike" kern="1200" cap="none" spc="0" normalizeH="0" baseline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11</a:t>
                      </a:r>
                      <a:endParaRPr lang="en-TN" sz="900" b="1" u="none" strike="noStrike" kern="1200" cap="none" spc="0" normalizeH="0" baseline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9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M</a:t>
                      </a:r>
                      <a:r>
                        <a:rPr lang="en-TN" sz="900" b="1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12</a:t>
                      </a:r>
                      <a:endParaRPr lang="en-TN" sz="900" b="1" u="none" strike="noStrike" kern="1200" cap="none" spc="0" normalizeH="0" baseline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26092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Certified Information Security Manager</a:t>
                      </a:r>
                      <a:endParaRPr kumimoji="0" 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★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6036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Certified Threat Intelligence Analyst</a:t>
                      </a:r>
                      <a:endParaRPr kumimoji="0" 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★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150139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Certified in Risk and Information Systems Control (CRISC)</a:t>
                      </a:r>
                      <a:endParaRPr kumimoji="0" 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A4357"/>
                          </a:solidFill>
                          <a:effectLst/>
                          <a:uLnTx/>
                          <a:uFillTx/>
                        </a:rPr>
                        <a:t>★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A4357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7866" marR="67866" marT="33933" marB="33933" anchor="ctr"/>
                </a:tc>
                <a:extLst>
                  <a:ext uri="{0D108BD9-81ED-4DB2-BD59-A6C34878D82A}">
                    <a16:rowId xmlns:a16="http://schemas.microsoft.com/office/drawing/2014/main" val="1256966226"/>
                  </a:ext>
                </a:extLst>
              </a:tr>
            </a:tbl>
          </a:graphicData>
        </a:graphic>
      </p:graphicFrame>
      <p:sp>
        <p:nvSpPr>
          <p:cNvPr id="8" name="Text 15">
            <a:extLst>
              <a:ext uri="{FF2B5EF4-FFF2-40B4-BE49-F238E27FC236}">
                <a16:creationId xmlns:a16="http://schemas.microsoft.com/office/drawing/2014/main" id="{50BF4F3F-D8EE-B899-C471-6976D4E6C5FD}"/>
              </a:ext>
            </a:extLst>
          </p:cNvPr>
          <p:cNvSpPr/>
          <p:nvPr/>
        </p:nvSpPr>
        <p:spPr>
          <a:xfrm>
            <a:off x="378823" y="579668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touching a screen with icons&#10;&#10;AI-generated content may be incorrect.">
            <a:extLst>
              <a:ext uri="{FF2B5EF4-FFF2-40B4-BE49-F238E27FC236}">
                <a16:creationId xmlns:a16="http://schemas.microsoft.com/office/drawing/2014/main" id="{D5EC19DD-3E29-074A-681A-DDB92EC2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4B9868-D10C-EFF0-7FB5-BD68CEEA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15D5A41-8F3A-57F6-5399-32C295F545D1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3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83F9-B169-F3EC-C8B0-5F84FDAB6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2CB553-5452-418F-575F-7B2752C9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67C5A04-65ED-B729-8EFA-68E9A8771696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4</a:t>
            </a:r>
            <a:endParaRPr lang="en-US" sz="8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E3F1C02-3A90-D441-FA42-4AD95B998B1F}"/>
              </a:ext>
            </a:extLst>
          </p:cNvPr>
          <p:cNvSpPr/>
          <p:nvPr/>
        </p:nvSpPr>
        <p:spPr>
          <a:xfrm>
            <a:off x="6446520" y="1028700"/>
            <a:ext cx="228600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183349"/>
                </a:solidFill>
                <a:latin typeface="Arial (Body)" pitchFamily="34" charset="0"/>
                <a:ea typeface="Arial (Body)" pitchFamily="34" charset="-122"/>
                <a:cs typeface="Arial (Body)" pitchFamily="34" charset="-120"/>
              </a:rPr>
              <a:t>Information not provided</a:t>
            </a:r>
            <a:endParaRPr lang="en-US" sz="800" dirty="0"/>
          </a:p>
        </p:txBody>
      </p:sp>
      <p:graphicFrame>
        <p:nvGraphicFramePr>
          <p:cNvPr id="2" name="Chart 0">
            <a:extLst>
              <a:ext uri="{FF2B5EF4-FFF2-40B4-BE49-F238E27FC236}">
                <a16:creationId xmlns:a16="http://schemas.microsoft.com/office/drawing/2014/main" id="{037071A3-B0D1-B0AD-EC6F-B6D1C384625A}"/>
              </a:ext>
            </a:extLst>
          </p:cNvPr>
          <p:cNvGraphicFramePr/>
          <p:nvPr/>
        </p:nvGraphicFramePr>
        <p:xfrm>
          <a:off x="155774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Text 16">
            <a:extLst>
              <a:ext uri="{FF2B5EF4-FFF2-40B4-BE49-F238E27FC236}">
                <a16:creationId xmlns:a16="http://schemas.microsoft.com/office/drawing/2014/main" id="{30F7976C-D04B-C814-A312-3C76C5A06E0F}"/>
              </a:ext>
            </a:extLst>
          </p:cNvPr>
          <p:cNvSpPr/>
          <p:nvPr/>
        </p:nvSpPr>
        <p:spPr>
          <a:xfrm>
            <a:off x="192350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83349"/>
                </a:solidFill>
              </a:rPr>
              <a:t>54%</a:t>
            </a:r>
            <a:endParaRPr lang="en-US" sz="1200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212F4DA5-9E1A-67F8-2DE4-40D9DBE83958}"/>
              </a:ext>
            </a:extLst>
          </p:cNvPr>
          <p:cNvSpPr/>
          <p:nvPr/>
        </p:nvSpPr>
        <p:spPr>
          <a:xfrm>
            <a:off x="144344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Score</a:t>
            </a:r>
            <a:endParaRPr lang="en-US" sz="900" dirty="0"/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C243626A-B840-E1FF-7316-DF7A88D111B3}"/>
              </a:ext>
            </a:extLst>
          </p:cNvPr>
          <p:cNvSpPr/>
          <p:nvPr/>
        </p:nvSpPr>
        <p:spPr>
          <a:xfrm>
            <a:off x="311222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83349"/>
                </a:solidFill>
              </a:rPr>
              <a:t>73%</a:t>
            </a:r>
            <a:endParaRPr lang="en-US" sz="1200" dirty="0"/>
          </a:p>
        </p:txBody>
      </p:sp>
      <p:sp>
        <p:nvSpPr>
          <p:cNvPr id="41" name="Text 19">
            <a:extLst>
              <a:ext uri="{FF2B5EF4-FFF2-40B4-BE49-F238E27FC236}">
                <a16:creationId xmlns:a16="http://schemas.microsoft.com/office/drawing/2014/main" id="{0F99B09C-FB59-7C85-C315-A5161D641E77}"/>
              </a:ext>
            </a:extLst>
          </p:cNvPr>
          <p:cNvSpPr/>
          <p:nvPr/>
        </p:nvSpPr>
        <p:spPr>
          <a:xfrm>
            <a:off x="263216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Leadership Score</a:t>
            </a:r>
            <a:endParaRPr lang="en-US" sz="900" dirty="0"/>
          </a:p>
        </p:txBody>
      </p:sp>
      <p:graphicFrame>
        <p:nvGraphicFramePr>
          <p:cNvPr id="42" name="Chart 2">
            <a:extLst>
              <a:ext uri="{FF2B5EF4-FFF2-40B4-BE49-F238E27FC236}">
                <a16:creationId xmlns:a16="http://schemas.microsoft.com/office/drawing/2014/main" id="{A147D90E-125A-386D-E6CC-25B065CE25B5}"/>
              </a:ext>
            </a:extLst>
          </p:cNvPr>
          <p:cNvGraphicFramePr/>
          <p:nvPr/>
        </p:nvGraphicFramePr>
        <p:xfrm>
          <a:off x="393518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3" name="Text 20">
            <a:extLst>
              <a:ext uri="{FF2B5EF4-FFF2-40B4-BE49-F238E27FC236}">
                <a16:creationId xmlns:a16="http://schemas.microsoft.com/office/drawing/2014/main" id="{F5C43DA6-1216-A424-EFA2-42137E4E7F8F}"/>
              </a:ext>
            </a:extLst>
          </p:cNvPr>
          <p:cNvSpPr/>
          <p:nvPr/>
        </p:nvSpPr>
        <p:spPr>
          <a:xfrm>
            <a:off x="430094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183349"/>
                </a:solidFill>
              </a:rPr>
              <a:t>89%</a:t>
            </a:r>
            <a:endParaRPr lang="en-US" sz="1200" dirty="0"/>
          </a:p>
        </p:txBody>
      </p:sp>
      <p:sp>
        <p:nvSpPr>
          <p:cNvPr id="44" name="Text 21">
            <a:extLst>
              <a:ext uri="{FF2B5EF4-FFF2-40B4-BE49-F238E27FC236}">
                <a16:creationId xmlns:a16="http://schemas.microsoft.com/office/drawing/2014/main" id="{9D2087B6-726E-F9C4-D750-ED33F81C0F98}"/>
              </a:ext>
            </a:extLst>
          </p:cNvPr>
          <p:cNvSpPr/>
          <p:nvPr/>
        </p:nvSpPr>
        <p:spPr>
          <a:xfrm>
            <a:off x="382088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Score</a:t>
            </a:r>
            <a:endParaRPr lang="en-US" sz="900" dirty="0"/>
          </a:p>
        </p:txBody>
      </p:sp>
      <p:graphicFrame>
        <p:nvGraphicFramePr>
          <p:cNvPr id="45" name="Chart 3">
            <a:extLst>
              <a:ext uri="{FF2B5EF4-FFF2-40B4-BE49-F238E27FC236}">
                <a16:creationId xmlns:a16="http://schemas.microsoft.com/office/drawing/2014/main" id="{6A9D9AD0-4160-2668-4567-286E55DBFFA8}"/>
              </a:ext>
            </a:extLst>
          </p:cNvPr>
          <p:cNvGraphicFramePr/>
          <p:nvPr/>
        </p:nvGraphicFramePr>
        <p:xfrm>
          <a:off x="512390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6" name="Text 22">
            <a:extLst>
              <a:ext uri="{FF2B5EF4-FFF2-40B4-BE49-F238E27FC236}">
                <a16:creationId xmlns:a16="http://schemas.microsoft.com/office/drawing/2014/main" id="{CAD2B2F4-473D-5ACC-900F-56B2917ADC6E}"/>
              </a:ext>
            </a:extLst>
          </p:cNvPr>
          <p:cNvSpPr/>
          <p:nvPr/>
        </p:nvSpPr>
        <p:spPr>
          <a:xfrm>
            <a:off x="548966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183349"/>
                </a:solidFill>
              </a:rPr>
              <a:t>93%</a:t>
            </a:r>
            <a:endParaRPr lang="en-US" sz="1200" dirty="0"/>
          </a:p>
        </p:txBody>
      </p:sp>
      <p:sp>
        <p:nvSpPr>
          <p:cNvPr id="47" name="Text 23">
            <a:extLst>
              <a:ext uri="{FF2B5EF4-FFF2-40B4-BE49-F238E27FC236}">
                <a16:creationId xmlns:a16="http://schemas.microsoft.com/office/drawing/2014/main" id="{25FA5F38-8E00-B931-7E89-BCABEFFB5427}"/>
              </a:ext>
            </a:extLst>
          </p:cNvPr>
          <p:cNvSpPr/>
          <p:nvPr/>
        </p:nvSpPr>
        <p:spPr>
          <a:xfrm>
            <a:off x="500960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Behavioral Score</a:t>
            </a:r>
            <a:endParaRPr lang="en-US" sz="900" dirty="0"/>
          </a:p>
        </p:txBody>
      </p:sp>
      <p:graphicFrame>
        <p:nvGraphicFramePr>
          <p:cNvPr id="48" name="Chart 4">
            <a:extLst>
              <a:ext uri="{FF2B5EF4-FFF2-40B4-BE49-F238E27FC236}">
                <a16:creationId xmlns:a16="http://schemas.microsoft.com/office/drawing/2014/main" id="{3B93A6B0-1E83-12AD-F59D-CD59E528B626}"/>
              </a:ext>
            </a:extLst>
          </p:cNvPr>
          <p:cNvGraphicFramePr/>
          <p:nvPr/>
        </p:nvGraphicFramePr>
        <p:xfrm>
          <a:off x="631262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Text 24">
            <a:extLst>
              <a:ext uri="{FF2B5EF4-FFF2-40B4-BE49-F238E27FC236}">
                <a16:creationId xmlns:a16="http://schemas.microsoft.com/office/drawing/2014/main" id="{04639727-7C34-B666-DF2F-254CBFC464B1}"/>
              </a:ext>
            </a:extLst>
          </p:cNvPr>
          <p:cNvSpPr/>
          <p:nvPr/>
        </p:nvSpPr>
        <p:spPr>
          <a:xfrm>
            <a:off x="667838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183349"/>
                </a:solidFill>
              </a:rPr>
              <a:t>86%</a:t>
            </a:r>
            <a:endParaRPr lang="en-US" sz="1200" dirty="0"/>
          </a:p>
        </p:txBody>
      </p:sp>
      <p:sp>
        <p:nvSpPr>
          <p:cNvPr id="50" name="Text 25">
            <a:extLst>
              <a:ext uri="{FF2B5EF4-FFF2-40B4-BE49-F238E27FC236}">
                <a16:creationId xmlns:a16="http://schemas.microsoft.com/office/drawing/2014/main" id="{59C92BAB-EEED-21AC-9A29-E03281FBB402}"/>
              </a:ext>
            </a:extLst>
          </p:cNvPr>
          <p:cNvSpPr/>
          <p:nvPr/>
        </p:nvSpPr>
        <p:spPr>
          <a:xfrm>
            <a:off x="619832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Cognitive Score</a:t>
            </a:r>
            <a:endParaRPr lang="en-US" sz="900" dirty="0"/>
          </a:p>
        </p:txBody>
      </p:sp>
      <p:graphicFrame>
        <p:nvGraphicFramePr>
          <p:cNvPr id="51" name="Chart 5">
            <a:extLst>
              <a:ext uri="{FF2B5EF4-FFF2-40B4-BE49-F238E27FC236}">
                <a16:creationId xmlns:a16="http://schemas.microsoft.com/office/drawing/2014/main" id="{F6F269ED-F656-4B5F-10D9-380C3DEF3174}"/>
              </a:ext>
            </a:extLst>
          </p:cNvPr>
          <p:cNvGraphicFramePr/>
          <p:nvPr/>
        </p:nvGraphicFramePr>
        <p:xfrm>
          <a:off x="750134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2" name="Text 26">
            <a:extLst>
              <a:ext uri="{FF2B5EF4-FFF2-40B4-BE49-F238E27FC236}">
                <a16:creationId xmlns:a16="http://schemas.microsoft.com/office/drawing/2014/main" id="{6F717C2F-CA10-EF14-670B-E9CAC5234789}"/>
              </a:ext>
            </a:extLst>
          </p:cNvPr>
          <p:cNvSpPr/>
          <p:nvPr/>
        </p:nvSpPr>
        <p:spPr>
          <a:xfrm>
            <a:off x="7867106" y="4183380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183349"/>
                </a:solidFill>
              </a:rPr>
              <a:t>80%</a:t>
            </a:r>
            <a:endParaRPr lang="en-US" sz="1200" dirty="0"/>
          </a:p>
        </p:txBody>
      </p:sp>
      <p:sp>
        <p:nvSpPr>
          <p:cNvPr id="53" name="Text 27">
            <a:extLst>
              <a:ext uri="{FF2B5EF4-FFF2-40B4-BE49-F238E27FC236}">
                <a16:creationId xmlns:a16="http://schemas.microsoft.com/office/drawing/2014/main" id="{313D70A5-01D4-BAEA-AE21-E88FE713E59C}"/>
              </a:ext>
            </a:extLst>
          </p:cNvPr>
          <p:cNvSpPr/>
          <p:nvPr/>
        </p:nvSpPr>
        <p:spPr>
          <a:xfrm>
            <a:off x="7387046" y="3840480"/>
            <a:ext cx="1371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18334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Personality Score</a:t>
            </a:r>
            <a:endParaRPr lang="en-US" sz="900" dirty="0"/>
          </a:p>
        </p:txBody>
      </p:sp>
      <p:graphicFrame>
        <p:nvGraphicFramePr>
          <p:cNvPr id="54" name="Chart 5">
            <a:extLst>
              <a:ext uri="{FF2B5EF4-FFF2-40B4-BE49-F238E27FC236}">
                <a16:creationId xmlns:a16="http://schemas.microsoft.com/office/drawing/2014/main" id="{76B6174F-1C9E-B646-FB9D-996CACF17203}"/>
              </a:ext>
            </a:extLst>
          </p:cNvPr>
          <p:cNvGraphicFramePr/>
          <p:nvPr/>
        </p:nvGraphicFramePr>
        <p:xfrm>
          <a:off x="2746466" y="3840480"/>
          <a:ext cx="11430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Text 15">
            <a:extLst>
              <a:ext uri="{FF2B5EF4-FFF2-40B4-BE49-F238E27FC236}">
                <a16:creationId xmlns:a16="http://schemas.microsoft.com/office/drawing/2014/main" id="{68F37083-E122-15BF-8D6D-F8C6AAF1B0CD}"/>
              </a:ext>
            </a:extLst>
          </p:cNvPr>
          <p:cNvSpPr/>
          <p:nvPr/>
        </p:nvSpPr>
        <p:spPr>
          <a:xfrm>
            <a:off x="473159" y="712110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56" name="Text 1">
            <a:extLst>
              <a:ext uri="{FF2B5EF4-FFF2-40B4-BE49-F238E27FC236}">
                <a16:creationId xmlns:a16="http://schemas.microsoft.com/office/drawing/2014/main" id="{5753B3CC-2EC9-8DCF-0FA0-F1B7B2B28435}"/>
              </a:ext>
            </a:extLst>
          </p:cNvPr>
          <p:cNvSpPr/>
          <p:nvPr/>
        </p:nvSpPr>
        <p:spPr>
          <a:xfrm>
            <a:off x="2788920" y="1069847"/>
            <a:ext cx="2148840" cy="2137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830" dirty="0"/>
          </a:p>
        </p:txBody>
      </p:sp>
      <p:sp>
        <p:nvSpPr>
          <p:cNvPr id="57" name="Text 2">
            <a:extLst>
              <a:ext uri="{FF2B5EF4-FFF2-40B4-BE49-F238E27FC236}">
                <a16:creationId xmlns:a16="http://schemas.microsoft.com/office/drawing/2014/main" id="{F2E5ACEE-ED4F-6FF8-972B-72E68AA81108}"/>
              </a:ext>
            </a:extLst>
          </p:cNvPr>
          <p:cNvSpPr/>
          <p:nvPr/>
        </p:nvSpPr>
        <p:spPr>
          <a:xfrm>
            <a:off x="2788920" y="1340719"/>
            <a:ext cx="2148840" cy="2137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830" dirty="0"/>
          </a:p>
        </p:txBody>
      </p:sp>
      <p:sp>
        <p:nvSpPr>
          <p:cNvPr id="58" name="Text 3">
            <a:extLst>
              <a:ext uri="{FF2B5EF4-FFF2-40B4-BE49-F238E27FC236}">
                <a16:creationId xmlns:a16="http://schemas.microsoft.com/office/drawing/2014/main" id="{FD788A23-C887-F705-A723-A84677FDDBBE}"/>
              </a:ext>
            </a:extLst>
          </p:cNvPr>
          <p:cNvSpPr/>
          <p:nvPr/>
        </p:nvSpPr>
        <p:spPr>
          <a:xfrm>
            <a:off x="2788920" y="1611591"/>
            <a:ext cx="2148840" cy="24464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83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ECEFC3F-031F-7C45-3DE6-D02C20A37EDE}"/>
              </a:ext>
            </a:extLst>
          </p:cNvPr>
          <p:cNvSpPr/>
          <p:nvPr/>
        </p:nvSpPr>
        <p:spPr>
          <a:xfrm>
            <a:off x="1371600" y="2148840"/>
            <a:ext cx="713232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lvl="0" algn="just">
              <a:lnSpc>
                <a:spcPts val="1300"/>
              </a:lnSpc>
              <a:defRPr/>
            </a:pPr>
            <a:endParaRPr lang="en-US" sz="800" dirty="0">
              <a:solidFill>
                <a:prstClr val="black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ED674-2E2A-B729-9BCE-7DF7A7DA1742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990E4E-BAC9-8F3B-0783-140361F1A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E1258-58F6-A970-FD19-C9C84F0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2DF09A-D0A8-C97E-9D52-6142E9575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8B149DA-0E7E-1D86-5968-8D5718DDD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5C985B-BCF5-A631-721D-55242A3AC1F9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914A10-1C2A-3559-0FA8-AAAE274F4BDC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C055FC-8D89-CBC7-1766-1A38DA3C6E0B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7603B9-FE84-B761-A5B9-1A48269FBC99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D92DB2-0B61-8614-7133-19E3A7408CBF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49A7B2-CECA-6293-76CB-F220BC41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CA9ADF-F8E4-0005-EBF3-D0E64766D9A6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86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6462E0-9001-F38B-E66F-8E57CB4F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graphicFrame>
        <p:nvGraphicFramePr>
          <p:cNvPr id="3" name="Chart 0"/>
          <p:cNvGraphicFramePr/>
          <p:nvPr>
            <p:extLst>
              <p:ext uri="{D42A27DB-BD31-4B8C-83A1-F6EECF244321}">
                <p14:modId xmlns:p14="http://schemas.microsoft.com/office/powerpoint/2010/main" val="3436854249"/>
              </p:ext>
            </p:extLst>
          </p:nvPr>
        </p:nvGraphicFramePr>
        <p:xfrm>
          <a:off x="5129784" y="2039112"/>
          <a:ext cx="3538728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 7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5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9B00A9-038D-ADDA-9883-5DBAE4CA0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098" y="1201191"/>
            <a:ext cx="745382" cy="288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277C5-726F-BA39-DC93-06DA4599A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218" y="1203267"/>
            <a:ext cx="745382" cy="288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07682-7FD1-238A-BB82-F1B3BC18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209502"/>
            <a:ext cx="745382" cy="288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6434-3D4A-A923-807F-9F6DFC980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458" y="1209501"/>
            <a:ext cx="745382" cy="288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9E54A-F949-2255-3559-E34FC29A9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578" y="1201190"/>
            <a:ext cx="745382" cy="288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4C240-82E5-BD76-5DE9-13C36076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698" y="1209500"/>
            <a:ext cx="745382" cy="288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D6954-DEFD-AFAF-3B16-3DEF0E6A4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818" y="1203267"/>
            <a:ext cx="745382" cy="288177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3E0009E0-4DEA-68DE-6CD7-040A3B63201F}"/>
              </a:ext>
            </a:extLst>
          </p:cNvPr>
          <p:cNvSpPr/>
          <p:nvPr/>
        </p:nvSpPr>
        <p:spPr>
          <a:xfrm>
            <a:off x="1952098" y="1199803"/>
            <a:ext cx="745382" cy="2881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Joy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97809D5-7AF8-B760-23AF-44456E552D2F}"/>
              </a:ext>
            </a:extLst>
          </p:cNvPr>
          <p:cNvSpPr/>
          <p:nvPr/>
        </p:nvSpPr>
        <p:spPr>
          <a:xfrm>
            <a:off x="2912218" y="1203267"/>
            <a:ext cx="745382" cy="2847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Surprise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3163DD4-D296-9B0B-C707-39CF43E3B3E9}"/>
              </a:ext>
            </a:extLst>
          </p:cNvPr>
          <p:cNvSpPr/>
          <p:nvPr/>
        </p:nvSpPr>
        <p:spPr>
          <a:xfrm>
            <a:off x="3886200" y="1213659"/>
            <a:ext cx="731520" cy="28401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Neutral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1F485E7-9886-E7CA-0642-380DAD53C0BA}"/>
              </a:ext>
            </a:extLst>
          </p:cNvPr>
          <p:cNvSpPr/>
          <p:nvPr/>
        </p:nvSpPr>
        <p:spPr>
          <a:xfrm>
            <a:off x="4832458" y="1213660"/>
            <a:ext cx="745382" cy="2840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CB23D556-35B1-EE80-97BD-76D15D4F5D68}"/>
              </a:ext>
            </a:extLst>
          </p:cNvPr>
          <p:cNvSpPr/>
          <p:nvPr/>
        </p:nvSpPr>
        <p:spPr>
          <a:xfrm>
            <a:off x="5792578" y="1199803"/>
            <a:ext cx="745382" cy="2881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EC744D51-BC5F-9029-0251-76391CA043FF}"/>
              </a:ext>
            </a:extLst>
          </p:cNvPr>
          <p:cNvSpPr/>
          <p:nvPr/>
        </p:nvSpPr>
        <p:spPr>
          <a:xfrm>
            <a:off x="6752698" y="1213659"/>
            <a:ext cx="745382" cy="28401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Angry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6" name="Text 17">
            <a:extLst>
              <a:ext uri="{FF2B5EF4-FFF2-40B4-BE49-F238E27FC236}">
                <a16:creationId xmlns:a16="http://schemas.microsoft.com/office/drawing/2014/main" id="{2179B798-A24A-90F9-A150-76CD1DCE0620}"/>
              </a:ext>
            </a:extLst>
          </p:cNvPr>
          <p:cNvSpPr/>
          <p:nvPr/>
        </p:nvSpPr>
        <p:spPr>
          <a:xfrm>
            <a:off x="7712818" y="1199803"/>
            <a:ext cx="745382" cy="2881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Disgust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51F55AD-2321-6E2C-7792-ABD0A7F6B1F1}"/>
              </a:ext>
            </a:extLst>
          </p:cNvPr>
          <p:cNvSpPr/>
          <p:nvPr/>
        </p:nvSpPr>
        <p:spPr>
          <a:xfrm>
            <a:off x="450428" y="736599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BCDAD606-9527-3A7E-14F0-9BBE07743824}"/>
              </a:ext>
            </a:extLst>
          </p:cNvPr>
          <p:cNvSpPr/>
          <p:nvPr/>
        </p:nvSpPr>
        <p:spPr>
          <a:xfrm>
            <a:off x="548640" y="18288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just">
              <a:lnSpc>
                <a:spcPts val="1200"/>
              </a:lnSpc>
            </a:pP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EE6A3B-34BC-6B58-4AAA-4AC5D2C6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6</a:t>
            </a:r>
            <a:endParaRPr lang="en-US" sz="800" dirty="0"/>
          </a:p>
        </p:txBody>
      </p:sp>
      <p:graphicFrame>
        <p:nvGraphicFramePr>
          <p:cNvPr id="14" name="Chart 0"/>
          <p:cNvGraphicFramePr/>
          <p:nvPr>
            <p:extLst>
              <p:ext uri="{D42A27DB-BD31-4B8C-83A1-F6EECF244321}">
                <p14:modId xmlns:p14="http://schemas.microsoft.com/office/powerpoint/2010/main" val="2421584643"/>
              </p:ext>
            </p:extLst>
          </p:nvPr>
        </p:nvGraphicFramePr>
        <p:xfrm>
          <a:off x="640080" y="1600200"/>
          <a:ext cx="8001000" cy="32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11"/>
          <p:cNvSpPr/>
          <p:nvPr/>
        </p:nvSpPr>
        <p:spPr>
          <a:xfrm>
            <a:off x="640080" y="134874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Leadership Competencies Scores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76361987-FB9D-39BF-76D0-283C4CD8D018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0C9217-2E1E-1358-AB59-CA5B4F3694A4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6AC448-A9CE-A4B5-28F7-B5D4DFE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D1F844-DF6F-517B-D3CD-AD87BB7F6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63FEDF-960F-7AD2-5EC2-A5ADDB7B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ED6DC4-E9CB-21D9-8DFC-006B193D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021C10-ED5B-862C-28F5-176A5806B8EB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E8B526-6678-711A-2031-2D0562904858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756396-372D-560B-405C-D29BEC2BE492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59ED2F-0653-80D2-58F7-9E1A255262F6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9DEC03-2D55-5196-E7B5-1AE46FDA9DAD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B99681-E8D8-EB3E-ABD0-B64BAB4C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9C4E5A-DD63-C3E9-E7F9-51E424FF32BA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47FD4-E30F-8729-18F0-C092ADFD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43AD4-E6FD-4C3B-47FB-4420F165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FAC40A6-0D9B-3AAF-9369-C73E41A0E937}"/>
              </a:ext>
            </a:extLst>
          </p:cNvPr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7</a:t>
            </a:r>
            <a:endParaRPr lang="en-US" sz="8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2C8BE40-F260-8C98-9FC4-7759AFFB52F7}"/>
              </a:ext>
            </a:extLst>
          </p:cNvPr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A22E59D4-563F-C739-7BE6-62F3CE17620C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aphicFrame>
        <p:nvGraphicFramePr>
          <p:cNvPr id="5" name="Chart 0">
            <a:extLst>
              <a:ext uri="{FF2B5EF4-FFF2-40B4-BE49-F238E27FC236}">
                <a16:creationId xmlns:a16="http://schemas.microsoft.com/office/drawing/2014/main" id="{7CF9CC53-A20A-9126-227A-2331A21836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255361"/>
              </p:ext>
            </p:extLst>
          </p:nvPr>
        </p:nvGraphicFramePr>
        <p:xfrm>
          <a:off x="1828800" y="-530352"/>
          <a:ext cx="566928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30CE16B-0C3D-DA99-6C37-9C76311D3CB0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8A7F7B-3F4B-07DC-F46E-DCE3CDBBE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B4E671-1102-92E9-E6F0-47BFFE46D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3DA164-8F56-BE73-12B5-04BF8E0DA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72417E-5CF9-5D62-53A7-CD6D2657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969B30-FD74-7185-13F2-BDCB1D621414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B0935F-7E0E-28E9-BC13-586759BF537D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FDABD5-8B77-C1A0-33A2-5EEAA12A799A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8E0DF-AA37-A7D3-CD6F-8A9ACA5CEF9B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C821E-1327-885C-0F79-58CEF1366E3D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9994FB-43EC-6893-A71A-F9E5F8246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884B39-010F-6F01-96EA-A86649F6428E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67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35AB6E-205C-A699-7811-5DF4B431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8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248375"/>
              </p:ext>
            </p:extLst>
          </p:nvPr>
        </p:nvGraphicFramePr>
        <p:xfrm>
          <a:off x="504279" y="1216152"/>
          <a:ext cx="8136000" cy="3024000"/>
        </p:xfrm>
        <a:graphic>
          <a:graphicData uri="http://schemas.openxmlformats.org/drawingml/2006/table">
            <a:tbl>
              <a:tblPr/>
              <a:tblGrid>
                <a:gridCol w="13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Competency Name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63E64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Foundation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9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Intermediate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Advanced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Expert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E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Overqualified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46149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5086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2557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sz="1100" dirty="0">
                        <a:solidFill>
                          <a:srgbClr val="365167"/>
                        </a:solidFill>
                        <a:latin typeface="Arial" pitchFamily="34" charset="0"/>
                        <a:ea typeface="Arial" pitchFamily="34" charset="-122"/>
                        <a:cs typeface="Arial" pitchFamily="34" charset="-120"/>
                      </a:endParaRP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123417"/>
                  </a:ext>
                </a:extLst>
              </a:tr>
            </a:tbl>
          </a:graphicData>
        </a:graphic>
      </p:graphicFrame>
      <p:sp>
        <p:nvSpPr>
          <p:cNvPr id="2" name="Text 15">
            <a:extLst>
              <a:ext uri="{FF2B5EF4-FFF2-40B4-BE49-F238E27FC236}">
                <a16:creationId xmlns:a16="http://schemas.microsoft.com/office/drawing/2014/main" id="{F98F8978-CE90-59E2-34F8-979CC105BAC1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29C3A9-D720-12B7-FE91-8579B94BBB1B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092AF0-6E8C-AD4F-7B1F-C9E80C7F8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600E14-7E7C-49EE-A53B-BAC55293A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941339-5056-6677-E04F-BB2D8F98B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B35E62-B088-DCA4-8405-CCD77F600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0D7298-7E84-A259-0FCA-2CCD935941F7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ED59B0-EEE6-D510-B153-8368A170FEAC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5EB64B-2D72-6344-A5A0-134EBDB775DE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2FB988-B77C-F337-6481-C1B70B7DB6C2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976E4-2334-0FB4-3EEB-5AE1BA56D1CD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09F829-FD91-8FBD-26D7-810705096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E1B219-D690-EBF3-0FDA-C236FEE13C85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0F0297-9E2F-8810-9D60-9DC6ED2E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47548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800" b="1" dirty="0" err="1">
                <a:solidFill>
                  <a:srgbClr val="000000"/>
                </a:solidFill>
                <a:latin typeface="Arial" pitchFamily="34" charset="0"/>
                <a:cs typeface="Arial" pitchFamily="34" charset="-120"/>
              </a:rPr>
              <a:t>9</a:t>
            </a:r>
            <a:endParaRPr lang="en-US" sz="800" dirty="0"/>
          </a:p>
        </p:txBody>
      </p:sp>
      <p:graphicFrame>
        <p:nvGraphicFramePr>
          <p:cNvPr id="14" name="Chart 0"/>
          <p:cNvGraphicFramePr/>
          <p:nvPr>
            <p:extLst>
              <p:ext uri="{D42A27DB-BD31-4B8C-83A1-F6EECF244321}">
                <p14:modId xmlns:p14="http://schemas.microsoft.com/office/powerpoint/2010/main" val="2099183852"/>
              </p:ext>
            </p:extLst>
          </p:nvPr>
        </p:nvGraphicFramePr>
        <p:xfrm>
          <a:off x="640080" y="1600200"/>
          <a:ext cx="8001000" cy="32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11"/>
          <p:cNvSpPr/>
          <p:nvPr/>
        </p:nvSpPr>
        <p:spPr>
          <a:xfrm>
            <a:off x="640080" y="1348740"/>
            <a:ext cx="8001000" cy="251460"/>
          </a:xfrm>
          <a:prstGeom prst="rect">
            <a:avLst/>
          </a:prstGeom>
          <a:solidFill>
            <a:srgbClr val="285C78"/>
          </a:solidFill>
          <a:ln w="6350">
            <a:solidFill>
              <a:srgbClr val="285C78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Arial (Headings)" pitchFamily="34" charset="0"/>
                <a:ea typeface="Arial (Headings)" pitchFamily="34" charset="-122"/>
                <a:cs typeface="Arial (Headings)" pitchFamily="34" charset="-120"/>
              </a:rPr>
              <a:t>Technical Competencies Scores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40080" y="100584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900" b="1" dirty="0">
                <a:solidFill>
                  <a:srgbClr val="285C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Ms. ahlem masouad</a:t>
            </a:r>
            <a:endParaRPr lang="en-US" sz="900" dirty="0"/>
          </a:p>
        </p:txBody>
      </p:sp>
      <p:sp>
        <p:nvSpPr>
          <p:cNvPr id="2" name="Text 15">
            <a:extLst>
              <a:ext uri="{FF2B5EF4-FFF2-40B4-BE49-F238E27FC236}">
                <a16:creationId xmlns:a16="http://schemas.microsoft.com/office/drawing/2014/main" id="{E7919C8F-EB0D-451C-AFE6-FD1ADDCEF973}"/>
              </a:ext>
            </a:extLst>
          </p:cNvPr>
          <p:cNvSpPr/>
          <p:nvPr/>
        </p:nvSpPr>
        <p:spPr>
          <a:xfrm>
            <a:off x="640080" y="1143001"/>
            <a:ext cx="2743200" cy="22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/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1E3FF-D67D-5216-19C4-181DD115AB30}"/>
              </a:ext>
            </a:extLst>
          </p:cNvPr>
          <p:cNvGrpSpPr/>
          <p:nvPr/>
        </p:nvGrpSpPr>
        <p:grpSpPr>
          <a:xfrm>
            <a:off x="4622005" y="488924"/>
            <a:ext cx="4023113" cy="651714"/>
            <a:chOff x="4622005" y="488924"/>
            <a:chExt cx="4023113" cy="6517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01E20D-E387-B968-0E34-14B84A5C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5133" y="725656"/>
              <a:ext cx="645628" cy="1949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0839F1-B7CB-FBEE-1AD1-37CD7A2B6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851" y="729107"/>
              <a:ext cx="645628" cy="1949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4F70D1-983B-19C3-D228-93BF2F782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5287" y="726015"/>
              <a:ext cx="645628" cy="1949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03BF3F-6BC5-85A5-CFB9-239E6E6C2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2005" y="726162"/>
              <a:ext cx="645628" cy="1949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6E97DB-5C4A-A89F-4F2B-C5BDC3B9C699}"/>
                </a:ext>
              </a:extLst>
            </p:cNvPr>
            <p:cNvSpPr txBox="1"/>
            <p:nvPr/>
          </p:nvSpPr>
          <p:spPr>
            <a:xfrm>
              <a:off x="7999490" y="49430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285C78"/>
                  </a:solidFill>
                  <a:effectLst/>
                  <a:uLnTx/>
                  <a:uFillTx/>
                  <a:ea typeface="+mn-ea"/>
                  <a:cs typeface="+mn-cs"/>
                </a:rPr>
                <a:t>Overqualified</a:t>
              </a:r>
              <a:endParaRPr kumimoji="0" lang="en-150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B9B193-4CF9-DBFE-EA73-AF8BB3DA48E5}"/>
                </a:ext>
              </a:extLst>
            </p:cNvPr>
            <p:cNvSpPr txBox="1"/>
            <p:nvPr/>
          </p:nvSpPr>
          <p:spPr>
            <a:xfrm>
              <a:off x="7154029" y="488924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Expert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D32C6E-B00F-4EC9-3AF6-24859BD13695}"/>
                </a:ext>
              </a:extLst>
            </p:cNvPr>
            <p:cNvSpPr txBox="1"/>
            <p:nvPr/>
          </p:nvSpPr>
          <p:spPr>
            <a:xfrm>
              <a:off x="6310747" y="493777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b="1" dirty="0">
                  <a:solidFill>
                    <a:srgbClr val="F5F5F5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786D44-C8F8-D6C9-9EC9-939A05677714}"/>
                </a:ext>
              </a:extLst>
            </p:cNvPr>
            <p:cNvSpPr txBox="1"/>
            <p:nvPr/>
          </p:nvSpPr>
          <p:spPr>
            <a:xfrm>
              <a:off x="5465287" y="491650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Intermediate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5A021B-A004-DE60-38EA-477AC361DCA8}"/>
                </a:ext>
              </a:extLst>
            </p:cNvPr>
            <p:cNvSpPr txBox="1"/>
            <p:nvPr/>
          </p:nvSpPr>
          <p:spPr>
            <a:xfrm>
              <a:off x="4626362" y="491651"/>
              <a:ext cx="645628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rgbClr val="285C78"/>
                  </a:solidFill>
                </a:rPr>
                <a:t>Foundation</a:t>
              </a:r>
              <a:endParaRPr lang="en-150" sz="7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52B5A6D-BDDE-2A85-A4C9-6DA55175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2626" y="735095"/>
              <a:ext cx="645628" cy="1949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2BE412-E634-4FDB-6E6B-D238958BCD89}"/>
                </a:ext>
              </a:extLst>
            </p:cNvPr>
            <p:cNvSpPr txBox="1"/>
            <p:nvPr/>
          </p:nvSpPr>
          <p:spPr>
            <a:xfrm>
              <a:off x="6306390" y="772224"/>
              <a:ext cx="6456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en-US" sz="700" dirty="0">
                  <a:solidFill>
                    <a:srgbClr val="285C78"/>
                  </a:solidFill>
                </a:rPr>
                <a:t>Advanced</a:t>
              </a:r>
              <a:endParaRPr lang="en-150" sz="700" b="1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502</Words>
  <Application>Microsoft Office PowerPoint</Application>
  <PresentationFormat>On-screen Show (16:9)</PresentationFormat>
  <Paragraphs>333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(Body)</vt:lpstr>
      <vt:lpstr>Arial (Headings)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Alaeddinne Kamoun</cp:lastModifiedBy>
  <cp:revision>182</cp:revision>
  <dcterms:created xsi:type="dcterms:W3CDTF">2025-08-14T15:20:57Z</dcterms:created>
  <dcterms:modified xsi:type="dcterms:W3CDTF">2025-12-04T15:17:39Z</dcterms:modified>
</cp:coreProperties>
</file>